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58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59" r:id="rId17"/>
    <p:sldId id="260" r:id="rId18"/>
    <p:sldId id="261" r:id="rId19"/>
    <p:sldId id="262" r:id="rId20"/>
    <p:sldId id="282" r:id="rId21"/>
    <p:sldId id="276" r:id="rId22"/>
    <p:sldId id="277" r:id="rId23"/>
    <p:sldId id="279" r:id="rId24"/>
    <p:sldId id="281" r:id="rId25"/>
  </p:sldIdLst>
  <p:sldSz cx="12192000" cy="6858000"/>
  <p:notesSz cx="6858000" cy="9144000"/>
  <p:defaultTextStyle>
    <a:defPPr>
      <a:defRPr lang="en-TV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653" autoAdjust="0"/>
    <p:restoredTop sz="94660"/>
  </p:normalViewPr>
  <p:slideViewPr>
    <p:cSldViewPr snapToGrid="0">
      <p:cViewPr>
        <p:scale>
          <a:sx n="66" d="100"/>
          <a:sy n="66" d="100"/>
        </p:scale>
        <p:origin x="840" y="7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V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7CEA59-62E8-4514-BB43-34DFE0D4A224}" type="datetimeFigureOut">
              <a:rPr lang="en-TV" smtClean="0"/>
              <a:t>04/12/2022</a:t>
            </a:fld>
            <a:endParaRPr lang="en-TV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V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V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V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290D02-5582-4D2B-9F06-14D980FF086B}" type="slidenum">
              <a:rPr lang="en-TV" smtClean="0"/>
              <a:t>‹#›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3451839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a14dd1f8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a14dd1f8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a12d6f8998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g1a12d6f8998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9984ad7bc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g19984ad7bc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a12d6f899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a12d6f899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a12d6f899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a12d6f899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9f710b150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9f710b150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9f710b1504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9f710b1504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0F28B-45E3-4585-87E3-73838692A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68049"/>
            <a:ext cx="7626795" cy="2841914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755B0-E17A-4B52-A99D-C35BB18BB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602038"/>
            <a:ext cx="7626795" cy="250172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90C28-805B-4DA6-A10E-651C0FD01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BBA9-C52F-4628-AE0D-DCD1772F9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BAC57-F8E1-4B54-A111-CB53B320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26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5B40-C529-41A6-8D06-07AF9430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B5A354-E2A8-4A91-9D7A-36D9E0915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D3944-2E3D-42BC-B83D-7630699D4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C57FA-204E-4A7A-BAE2-DF17BB0FF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DA36D-49FF-495A-8E25-4CCC98E3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82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4ECD05-4E94-4A60-8FDA-700BF100B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lor Fill">
            <a:extLst>
              <a:ext uri="{FF2B5EF4-FFF2-40B4-BE49-F238E27FC236}">
                <a16:creationId xmlns:a16="http://schemas.microsoft.com/office/drawing/2014/main" id="{8BCB0EB2-4067-418C-9465-9D4C71240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E37999-41E7-446D-8C53-B904C3CE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38A90E8-87F8-4150-B5EB-E19C8A01AFB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Graphic 9">
              <a:extLst>
                <a:ext uri="{FF2B5EF4-FFF2-40B4-BE49-F238E27FC236}">
                  <a16:creationId xmlns:a16="http://schemas.microsoft.com/office/drawing/2014/main" id="{724DCA1C-A8E8-4F90-8FAE-85B1426C108A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58D6291-6756-44E3-9FCE-0B2ECA5EE664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37CA96E-9DD9-4172-B63B-50DF43B57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B335AFFE-BF3D-491C-8255-692B9DAC6775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AA052AAF-7A7C-4EDB-AE2C-FCA3A756C4E5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31F99E9D-6528-47AC-B178-7032D0E17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4DD302-622D-4E42-BD6F-FAAA98B37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6311" y="668049"/>
            <a:ext cx="2628900" cy="5508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0D9F5-C907-405F-BE11-571C61745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668049"/>
            <a:ext cx="6689098" cy="5508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FD860-3FBD-4FE7-A9FD-1D4A4D10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A367B-81B3-4BD3-9C95-18EC0710A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D8E54-346D-4D66-BF99-96DA43F8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47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2C84-1247-4534-81D1-136C3E1E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8D490-CEA6-4844-A537-F749658D3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AEFC9-887F-4E73-9938-6032D528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CF0CF-134A-404E-A177-9FAAA039F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B0DC-2D2C-408B-A577-904A2385C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679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5431-EF88-4771-9699-27EF70A5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50"/>
            <a:ext cx="7673389" cy="3816588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F57C3-A928-4093-B3FC-ECC2194AE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767338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FD625-A893-46D3-A518-9E969CB4F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AD37A-B380-4B65-9FB9-3FB91412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773B6-CD13-4451-9BF3-C4102BA5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5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1FBD0A-9F7B-4EBB-9982-B55F5F980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8CFF0B8-0BA9-4DD9-B7B2-0655DC841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7B910E-9B87-4291-987B-6883212CB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596CF7-55B3-409D-A36C-F5BE9D625628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245D23-45D8-474C-8A38-633E99962676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8A8D14-28CA-4095-B2FA-E48B3150A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1D1F176A-19F1-4537-800D-210F29EC1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04C26-6125-4D95-9FC0-50DEB941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1534" cy="1591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5401A-13E5-4CED-864F-06D6EECCB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341329"/>
            <a:ext cx="5562600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3523-8F78-4766-91D7-03E329B68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41329"/>
            <a:ext cx="4736534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B757F-BAD2-4343-BD57-FC02D0BE1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0EF3C-A61E-4F43-9C8F-BC9A6455C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9D947-1DC8-4CE9-A031-6EEB776B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27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BFA9BB-A51E-4D09-8602-5AD90104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A60257A1-779B-4048-BC0D-1EA579B5B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F4B5D0-AA24-4702-9C01-FC1A03E7B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CBF9BD-1EB2-4122-98FE-F2B5DF8771C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41FF89-01DF-4236-AA4D-243CB8A464B3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D03BB88-350D-4DE0-BB34-870F64356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5" name="Texture">
            <a:extLst>
              <a:ext uri="{FF2B5EF4-FFF2-40B4-BE49-F238E27FC236}">
                <a16:creationId xmlns:a16="http://schemas.microsoft.com/office/drawing/2014/main" id="{4A8025C0-8995-4863-A847-7ED1F8CCE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62335-6445-435C-A1C6-9F090B965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0629" cy="13255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74B3D-418F-464D-91E7-993D0B480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086" y="2182814"/>
            <a:ext cx="5021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04709-9362-4AB5-9AA2-32F51BF06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086" y="3115949"/>
            <a:ext cx="502151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083836-1CF5-406F-B0CB-643F37066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90597" y="2182814"/>
            <a:ext cx="501723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4A8670-0F33-4222-AAC9-96A21C47C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90597" y="3115949"/>
            <a:ext cx="501723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1E6970-4A96-4519-9C0E-11E245D56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EE249-70F5-4359-B699-23D68A50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AE510-A38C-45EE-B061-CB02E4E3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35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9D1A-F943-4838-BA2F-6DF4F2EC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638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EE401-3424-4696-A6FC-BBEE7937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9D767-A30A-4508-B510-99AB91737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979DC-F3D5-43AB-8A0F-9C8A14E0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023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CDA0B-9BEE-4B57-8F97-96D5645D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82AF2-09A1-4A1C-AEB6-577962B7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D99D9-82B1-496C-ABBC-4FF0C375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7D9AFA4-EB8E-4091-A5E2-1B9D163A0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F25018FE-FB44-4E2E-A181-B3476F3E8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C7CD4B-70DE-49E2-A336-B6F43F58F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B8BFC9-6F67-47CB-BAE4-45260FBAF397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40F836E5-3C5B-4DE7-B09A-AE00DEE730A9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8E1B8E4-080E-4F43-B33F-59DD21B6B658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07639D4-740A-4B71-8393-99CA375EB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AE7E56E5-1F6A-442B-B5E0-ED19F815D2E2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3774E986-8FE2-4670-A4C0-96E213269BD7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3A5846DF-A106-4887-BE2C-DCD89DAA6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7E81C-AA51-44A0-B21C-757B2F3B9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1957828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438A-298D-4466-B55D-F466C345C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68049"/>
            <a:ext cx="4875212" cy="52312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43104-0579-4974-88D2-61DF1A30D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749024"/>
            <a:ext cx="4314825" cy="311996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32755-0632-47CB-AA69-7EFB212FA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D0B4F-5B59-4064-A88B-E9938A40F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12E7F-93B8-4E93-BCB3-ADE74FC1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83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3C1870-4E69-4DE7-BF2F-DE8A7881C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7439AB1C-A8A1-4745-9625-B18FE9160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ADDC4D-D9AA-48F8-BD10-2D20F1460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136312-3085-4615-A743-4EE531585B11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29539FE4-376B-4187-A80A-C98EBA23DA30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11DC5D7-2276-4A57-8783-A0EFB00416E9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7D5B578-4971-4ADC-97D8-B9CEF52AA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2D968E77-E43D-4870-93BC-CBF1947336B3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1221D41A-E71E-4587-A876-F8778E7C03E1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50457195-385D-490A-91AB-30B969C61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6FF6D-24FA-4E04-90ED-7DBE228B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2235711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2D78B-0E21-420F-9DFF-6131CB0F7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68049"/>
            <a:ext cx="4958436" cy="52312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C2A57-1064-4391-B96B-4D04305E0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41222"/>
            <a:ext cx="4314825" cy="292776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04EB0-850A-4256-8D12-E01A201A4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CF4AF-C757-4552-AB8A-3B89C374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2A368-F12B-4B5E-82F0-A6AEE6AF2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906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</a:extLst>
            </p:cNvPr>
            <p:cNvSpPr/>
            <p:nvPr/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</a:extLst>
            </p:cNvPr>
            <p:cNvSpPr/>
            <p:nvPr/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</a:extLst>
            </p:cNvPr>
            <p:cNvSpPr/>
            <p:nvPr/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</a:extLst>
            </p:cNvPr>
            <p:cNvSpPr/>
            <p:nvPr/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</a:extLst>
            </p:cNvPr>
            <p:cNvSpPr/>
            <p:nvPr/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1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3083B5-1505-44FE-894D-AA1AB6D60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F3930-F8C8-43B1-BC1A-6264F4ACB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096713"/>
            <a:ext cx="7685037" cy="4080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4F2F7-3ECA-43D7-BFF3-FBB407AEA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8048B-57AF-4F53-BC84-8E0A1033FBEC}" type="datetimeFigureOut">
              <a:rPr lang="en-US" smtClean="0"/>
              <a:pPr/>
              <a:t>12/4/2022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A193F-0B61-43DD-8E45-EFEAC43E3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1554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25961-D3A8-4945-AEE4-EE1952DBD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4512" y="6355080"/>
            <a:ext cx="79552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2277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rjet.net/archives/V4/i2/IRJET-V4I2177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59756848_Raspberry_Pi-Based_Intelligent_Traffic_Signal_Control_at_Intersection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manual.robotis.com/docs/en/platform/turtlebot3/faq/#setup-dynamixels-for-turtlebot3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rjet.net/archives/V4/i2/IRJET-V4I2177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www.researchgate.net/publication/335505212_Vision_Based_Control_for_Industrial_Robot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iki.nps.edu/pages/viewpage.action?pageId=1157791916" TargetMode="External"/><Relationship Id="rId4" Type="http://schemas.openxmlformats.org/officeDocument/2006/relationships/hyperlink" Target="https://www.irjet.net/archives/V4/i2/IRJET-V4I2177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rjet.net/archives/V4/i2/IRJET-V4I2177.pdf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kihikoy.net/notes/?text%2FROS%2FMinOverview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esthetic liquid watercolor and ink">
            <a:extLst>
              <a:ext uri="{FF2B5EF4-FFF2-40B4-BE49-F238E27FC236}">
                <a16:creationId xmlns:a16="http://schemas.microsoft.com/office/drawing/2014/main" id="{82CA83D2-D391-FCAC-B02E-22892C5371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855" r="-1" b="6657"/>
          <a:stretch/>
        </p:blipFill>
        <p:spPr>
          <a:xfrm>
            <a:off x="20" y="10"/>
            <a:ext cx="1218892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07ACA5-1FBC-F13A-B10A-274657653E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233" y="686020"/>
            <a:ext cx="8630138" cy="274298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Final Report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                        Guide Robot</a:t>
            </a:r>
            <a:endParaRPr lang="en-TV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4A7AEA-F1FB-B8FB-5E91-E41019667D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4233" y="3602038"/>
            <a:ext cx="8630138" cy="2569942"/>
          </a:xfrm>
        </p:spPr>
        <p:txBody>
          <a:bodyPr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</a:pPr>
            <a:r>
              <a:rPr lang="en-US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				                            ISE Capstone Design</a:t>
            </a:r>
            <a:endParaRPr lang="en-US"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</a:pPr>
            <a:r>
              <a:rPr lang="en-US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			              Tamang Sanjib</a:t>
            </a:r>
            <a:endParaRPr lang="en-TV" dirty="0">
              <a:solidFill>
                <a:srgbClr val="FFFFFF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433877-8295-4A0D-94F7-BFD8A63360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1FD208E-0612-408E-9D15-241B45325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0005FEAC-EF53-4E59-AFAA-B72D0F702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0D9F4E7-B583-4E44-AE18-421B268FBA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1D6DC-5CB2-4929-AAA8-328E7AA84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810D7DDE-644B-4D22-86B4-C3FEDF985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" name="Graphic 9">
              <a:extLst>
                <a:ext uri="{FF2B5EF4-FFF2-40B4-BE49-F238E27FC236}">
                  <a16:creationId xmlns:a16="http://schemas.microsoft.com/office/drawing/2014/main" id="{5777DB78-76A6-4C7E-884B-AE5A8540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5915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9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2" name="Group 13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53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54" name="Background Fill">
            <a:extLst>
              <a:ext uri="{FF2B5EF4-FFF2-40B4-BE49-F238E27FC236}">
                <a16:creationId xmlns:a16="http://schemas.microsoft.com/office/drawing/2014/main" id="{A7971386-B2B0-4A38-8D3B-8CF23AAA6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Color Fill">
            <a:extLst>
              <a:ext uri="{FF2B5EF4-FFF2-40B4-BE49-F238E27FC236}">
                <a16:creationId xmlns:a16="http://schemas.microsoft.com/office/drawing/2014/main" id="{8BECD55C-E611-4BCD-B45E-BF01D6234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Graphic 9">
            <a:extLst>
              <a:ext uri="{FF2B5EF4-FFF2-40B4-BE49-F238E27FC236}">
                <a16:creationId xmlns:a16="http://schemas.microsoft.com/office/drawing/2014/main" id="{1B8F0E52-7B96-44E2-BC48-F2D2BAC46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1129" y="0"/>
            <a:ext cx="6905281" cy="6858000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Texture">
            <a:extLst>
              <a:ext uri="{FF2B5EF4-FFF2-40B4-BE49-F238E27FC236}">
                <a16:creationId xmlns:a16="http://schemas.microsoft.com/office/drawing/2014/main" id="{0D29D77D-2D4E-4868-960B-BEDA724F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Google Shape;276;p11">
            <a:extLst>
              <a:ext uri="{FF2B5EF4-FFF2-40B4-BE49-F238E27FC236}">
                <a16:creationId xmlns:a16="http://schemas.microsoft.com/office/drawing/2014/main" id="{36F1C867-A68C-E57F-A1F3-EFB0AC90D53C}"/>
              </a:ext>
            </a:extLst>
          </p:cNvPr>
          <p:cNvSpPr txBox="1"/>
          <p:nvPr/>
        </p:nvSpPr>
        <p:spPr>
          <a:xfrm>
            <a:off x="457199" y="676656"/>
            <a:ext cx="4597559" cy="306324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  <a:sym typeface="Times New Roman"/>
              </a:rPr>
              <a:t>       Experiment environment</a:t>
            </a:r>
          </a:p>
        </p:txBody>
      </p:sp>
      <p:pic>
        <p:nvPicPr>
          <p:cNvPr id="5" name="Google Shape;277;p11">
            <a:extLst>
              <a:ext uri="{FF2B5EF4-FFF2-40B4-BE49-F238E27FC236}">
                <a16:creationId xmlns:a16="http://schemas.microsoft.com/office/drawing/2014/main" id="{C51637EE-2775-40B7-818F-CD31F49EF2C9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691518" y="1242584"/>
            <a:ext cx="2456200" cy="46343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0469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a12d6f8998_0_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Utilizing LDS</a:t>
            </a:r>
            <a:endParaRPr/>
          </a:p>
        </p:txBody>
      </p:sp>
      <p:sp>
        <p:nvSpPr>
          <p:cNvPr id="283" name="Google Shape;283;g1a12d6f8998_0_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8912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700" dirty="0"/>
              <a:t>SLAM (Simultaneous Localization And Mapping) is one of the most well-known applications of LDS. SLAM constructs a map by identifying barriers around the robot and estimating the robot's present position within the map as demonstrated in figure.</a:t>
            </a:r>
            <a:endParaRPr sz="27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84" name="Google Shape;284;g1a12d6f8998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7948" y="1571625"/>
            <a:ext cx="5300650" cy="35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1a12d6f8998_0_8"/>
          <p:cNvSpPr txBox="1"/>
          <p:nvPr/>
        </p:nvSpPr>
        <p:spPr>
          <a:xfrm>
            <a:off x="7215200" y="5229225"/>
            <a:ext cx="308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Obstacle detection of a robot using LDS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a12d6f8998_0_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Utilizing LDS</a:t>
            </a:r>
            <a:endParaRPr/>
          </a:p>
        </p:txBody>
      </p:sp>
      <p:sp>
        <p:nvSpPr>
          <p:cNvPr id="291" name="Google Shape;291;g1a12d6f8998_0_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8912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F0F2F2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Goal</a:t>
            </a:r>
            <a:endParaRPr sz="1800">
              <a:solidFill>
                <a:srgbClr val="FF0000"/>
              </a:solidFill>
              <a:highlight>
                <a:srgbClr val="F0F2F2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Position the robot's front such that it faces the path that is the cleanest and produces the fewest detours.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                                      </a:t>
            </a:r>
            <a:r>
              <a:rPr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processing</a:t>
            </a:r>
            <a:endParaRPr sz="1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LiDAR technology offers 360-degree coverage. Four global areas made up of three local regions each make up the covered circle.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Each sub-integers region's represent the weight of the goal deviance (F-C). Each integer's sign specifies the robot's orientation with respect to the target (F-C).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2" name="Google Shape;292;g1a12d6f8998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1800" y="1143150"/>
            <a:ext cx="6157801" cy="2682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1a12d6f8998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1300" y="3891875"/>
            <a:ext cx="3207024" cy="246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9f710b1504_0_0"/>
          <p:cNvSpPr txBox="1">
            <a:spLocks noGrp="1"/>
          </p:cNvSpPr>
          <p:nvPr>
            <p:ph type="title"/>
          </p:nvPr>
        </p:nvSpPr>
        <p:spPr>
          <a:xfrm>
            <a:off x="1003200" y="-188875"/>
            <a:ext cx="111888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Flow-chart of obstacle detection by Lidar sensor </a:t>
            </a:r>
            <a:endParaRPr sz="3600" dirty="0">
              <a:solidFill>
                <a:schemeClr val="bg1"/>
              </a:solidFill>
            </a:endParaRPr>
          </a:p>
        </p:txBody>
      </p:sp>
      <p:grpSp>
        <p:nvGrpSpPr>
          <p:cNvPr id="299" name="Google Shape;299;g19f710b1504_0_0"/>
          <p:cNvGrpSpPr/>
          <p:nvPr/>
        </p:nvGrpSpPr>
        <p:grpSpPr>
          <a:xfrm>
            <a:off x="2121275" y="845721"/>
            <a:ext cx="8179803" cy="5634216"/>
            <a:chOff x="798127" y="1267175"/>
            <a:chExt cx="9364400" cy="5510775"/>
          </a:xfrm>
        </p:grpSpPr>
        <p:sp>
          <p:nvSpPr>
            <p:cNvPr id="300" name="Google Shape;300;g19f710b1504_0_0"/>
            <p:cNvSpPr/>
            <p:nvPr/>
          </p:nvSpPr>
          <p:spPr>
            <a:xfrm>
              <a:off x="4556450" y="1267175"/>
              <a:ext cx="2036700" cy="479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bg1"/>
                  </a:solidFill>
                </a:rPr>
                <a:t>        START </a:t>
              </a:r>
              <a:endParaRPr sz="1400" dirty="0">
                <a:solidFill>
                  <a:schemeClr val="bg1"/>
                </a:solidFill>
              </a:endParaRPr>
            </a:p>
          </p:txBody>
        </p:sp>
        <p:sp>
          <p:nvSpPr>
            <p:cNvPr id="301" name="Google Shape;301;g19f710b1504_0_0"/>
            <p:cNvSpPr/>
            <p:nvPr/>
          </p:nvSpPr>
          <p:spPr>
            <a:xfrm>
              <a:off x="4556456" y="2053444"/>
              <a:ext cx="2036700" cy="585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bg1"/>
                  </a:solidFill>
                </a:rPr>
                <a:t>INPUT (emits radiation by Lidar sensor) </a:t>
              </a:r>
              <a:endParaRPr sz="1400">
                <a:solidFill>
                  <a:schemeClr val="bg1"/>
                </a:solidFill>
              </a:endParaRPr>
            </a:p>
          </p:txBody>
        </p:sp>
        <p:sp>
          <p:nvSpPr>
            <p:cNvPr id="302" name="Google Shape;302;g19f710b1504_0_0"/>
            <p:cNvSpPr/>
            <p:nvPr/>
          </p:nvSpPr>
          <p:spPr>
            <a:xfrm>
              <a:off x="4556450" y="4264850"/>
              <a:ext cx="2036700" cy="522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bg1"/>
                  </a:solidFill>
                </a:rPr>
                <a:t>Data processing </a:t>
              </a:r>
              <a:endParaRPr sz="1400">
                <a:solidFill>
                  <a:schemeClr val="bg1"/>
                </a:solidFill>
              </a:endParaRPr>
            </a:p>
          </p:txBody>
        </p:sp>
        <p:sp>
          <p:nvSpPr>
            <p:cNvPr id="303" name="Google Shape;303;g19f710b1504_0_0"/>
            <p:cNvSpPr/>
            <p:nvPr/>
          </p:nvSpPr>
          <p:spPr>
            <a:xfrm rot="-1272">
              <a:off x="7729827" y="5686432"/>
              <a:ext cx="2432700" cy="744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bg1"/>
                  </a:solidFill>
                </a:rPr>
                <a:t>Follow the same path </a:t>
              </a:r>
              <a:endParaRPr sz="1400">
                <a:solidFill>
                  <a:schemeClr val="bg1"/>
                </a:solidFill>
              </a:endParaRPr>
            </a:p>
          </p:txBody>
        </p:sp>
        <p:sp>
          <p:nvSpPr>
            <p:cNvPr id="304" name="Google Shape;304;g19f710b1504_0_0"/>
            <p:cNvSpPr/>
            <p:nvPr/>
          </p:nvSpPr>
          <p:spPr>
            <a:xfrm>
              <a:off x="4141975" y="5339500"/>
              <a:ext cx="2614650" cy="1438450"/>
            </a:xfrm>
            <a:prstGeom prst="flowChartDecision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bg1"/>
                  </a:solidFill>
                </a:rPr>
                <a:t>Detection of obstacle </a:t>
              </a:r>
              <a:endParaRPr sz="1400" dirty="0">
                <a:solidFill>
                  <a:schemeClr val="bg1"/>
                </a:solidFill>
              </a:endParaRPr>
            </a:p>
          </p:txBody>
        </p:sp>
        <p:sp>
          <p:nvSpPr>
            <p:cNvPr id="305" name="Google Shape;305;g19f710b1504_0_0"/>
            <p:cNvSpPr/>
            <p:nvPr/>
          </p:nvSpPr>
          <p:spPr>
            <a:xfrm rot="-1272">
              <a:off x="798127" y="5686432"/>
              <a:ext cx="2432700" cy="744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bg1"/>
                  </a:solidFill>
                </a:rPr>
                <a:t>Change the path </a:t>
              </a:r>
              <a:endParaRPr sz="1400">
                <a:solidFill>
                  <a:schemeClr val="bg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bg1"/>
                  </a:solidFill>
                </a:rPr>
                <a:t>(left,right or backwards)</a:t>
              </a:r>
              <a:endParaRPr sz="1400">
                <a:solidFill>
                  <a:schemeClr val="bg1"/>
                </a:solidFill>
              </a:endParaRPr>
            </a:p>
          </p:txBody>
        </p:sp>
        <p:sp>
          <p:nvSpPr>
            <p:cNvPr id="306" name="Google Shape;306;g19f710b1504_0_0"/>
            <p:cNvSpPr/>
            <p:nvPr/>
          </p:nvSpPr>
          <p:spPr>
            <a:xfrm>
              <a:off x="5311750" y="2638450"/>
              <a:ext cx="275100" cy="5622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bg1"/>
                </a:solidFill>
              </a:endParaRPr>
            </a:p>
          </p:txBody>
        </p:sp>
        <p:sp>
          <p:nvSpPr>
            <p:cNvPr id="307" name="Google Shape;307;g19f710b1504_0_0"/>
            <p:cNvSpPr/>
            <p:nvPr/>
          </p:nvSpPr>
          <p:spPr>
            <a:xfrm>
              <a:off x="5311750" y="1760993"/>
              <a:ext cx="275100" cy="2925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bg1"/>
                </a:solidFill>
              </a:endParaRPr>
            </a:p>
          </p:txBody>
        </p:sp>
        <p:sp>
          <p:nvSpPr>
            <p:cNvPr id="308" name="Google Shape;308;g19f710b1504_0_0"/>
            <p:cNvSpPr/>
            <p:nvPr/>
          </p:nvSpPr>
          <p:spPr>
            <a:xfrm>
              <a:off x="5311750" y="4802163"/>
              <a:ext cx="275100" cy="5229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bg1"/>
                </a:solidFill>
              </a:endParaRPr>
            </a:p>
          </p:txBody>
        </p:sp>
        <p:sp>
          <p:nvSpPr>
            <p:cNvPr id="309" name="Google Shape;309;g19f710b1504_0_0"/>
            <p:cNvSpPr/>
            <p:nvPr/>
          </p:nvSpPr>
          <p:spPr>
            <a:xfrm>
              <a:off x="4556450" y="3190200"/>
              <a:ext cx="2036700" cy="522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bg1"/>
                  </a:solidFill>
                </a:rPr>
                <a:t>Receive the information </a:t>
              </a:r>
              <a:endParaRPr sz="1400">
                <a:solidFill>
                  <a:schemeClr val="bg1"/>
                </a:solidFill>
              </a:endParaRPr>
            </a:p>
          </p:txBody>
        </p:sp>
        <p:sp>
          <p:nvSpPr>
            <p:cNvPr id="310" name="Google Shape;310;g19f710b1504_0_0"/>
            <p:cNvSpPr/>
            <p:nvPr/>
          </p:nvSpPr>
          <p:spPr>
            <a:xfrm>
              <a:off x="5311750" y="3720300"/>
              <a:ext cx="275100" cy="5622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bg1"/>
                </a:solidFill>
              </a:endParaRPr>
            </a:p>
          </p:txBody>
        </p:sp>
        <p:sp>
          <p:nvSpPr>
            <p:cNvPr id="311" name="Google Shape;311;g19f710b1504_0_0"/>
            <p:cNvSpPr/>
            <p:nvPr/>
          </p:nvSpPr>
          <p:spPr>
            <a:xfrm>
              <a:off x="6756625" y="5960775"/>
              <a:ext cx="973200" cy="1959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bg1"/>
                </a:solidFill>
              </a:endParaRPr>
            </a:p>
          </p:txBody>
        </p:sp>
        <p:sp>
          <p:nvSpPr>
            <p:cNvPr id="312" name="Google Shape;312;g19f710b1504_0_0"/>
            <p:cNvSpPr txBox="1"/>
            <p:nvPr/>
          </p:nvSpPr>
          <p:spPr>
            <a:xfrm>
              <a:off x="7032351" y="5535800"/>
              <a:ext cx="494100" cy="3913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No</a:t>
              </a:r>
              <a:endParaRPr sz="14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g19f710b1504_0_0"/>
            <p:cNvSpPr txBox="1"/>
            <p:nvPr/>
          </p:nvSpPr>
          <p:spPr>
            <a:xfrm>
              <a:off x="3439350" y="5560575"/>
              <a:ext cx="494100" cy="3913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yes</a:t>
              </a:r>
              <a:endParaRPr sz="14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g19f710b1504_0_0"/>
            <p:cNvSpPr/>
            <p:nvPr/>
          </p:nvSpPr>
          <p:spPr>
            <a:xfrm>
              <a:off x="3238650" y="5960775"/>
              <a:ext cx="895500" cy="1959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bg1"/>
                </a:solidFill>
              </a:endParaRPr>
            </a:p>
          </p:txBody>
        </p:sp>
        <p:sp>
          <p:nvSpPr>
            <p:cNvPr id="315" name="Google Shape;315;g19f710b1504_0_0"/>
            <p:cNvSpPr/>
            <p:nvPr/>
          </p:nvSpPr>
          <p:spPr>
            <a:xfrm>
              <a:off x="1874325" y="1795975"/>
              <a:ext cx="3437400" cy="3889800"/>
            </a:xfrm>
            <a:prstGeom prst="bentArrow">
              <a:avLst>
                <a:gd name="adj1" fmla="val 6329"/>
                <a:gd name="adj2" fmla="val 4099"/>
                <a:gd name="adj3" fmla="val 9121"/>
                <a:gd name="adj4" fmla="val 4375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bg1"/>
                </a:solidFill>
              </a:endParaRPr>
            </a:p>
          </p:txBody>
        </p:sp>
        <p:sp>
          <p:nvSpPr>
            <p:cNvPr id="316" name="Google Shape;316;g19f710b1504_0_0"/>
            <p:cNvSpPr/>
            <p:nvPr/>
          </p:nvSpPr>
          <p:spPr>
            <a:xfrm flipH="1">
              <a:off x="5586825" y="1771375"/>
              <a:ext cx="3516000" cy="3889800"/>
            </a:xfrm>
            <a:prstGeom prst="bentArrow">
              <a:avLst>
                <a:gd name="adj1" fmla="val 6329"/>
                <a:gd name="adj2" fmla="val 4099"/>
                <a:gd name="adj3" fmla="val 9121"/>
                <a:gd name="adj4" fmla="val 4375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bg1"/>
                </a:solidFill>
              </a:endParaRPr>
            </a:p>
          </p:txBody>
        </p:sp>
      </p:grpSp>
      <p:sp>
        <p:nvSpPr>
          <p:cNvPr id="317" name="Google Shape;317;g19f710b1504_0_0"/>
          <p:cNvSpPr txBox="1"/>
          <p:nvPr/>
        </p:nvSpPr>
        <p:spPr>
          <a:xfrm>
            <a:off x="6654575" y="6356575"/>
            <a:ext cx="5448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reference :</a:t>
            </a:r>
            <a:r>
              <a:rPr lang="en-US" sz="1400" u="sng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https://www.irjet.net/archives/V4/i2/IRJET-V4I2177.pdf</a:t>
            </a:r>
            <a:endParaRPr sz="14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9f710b1504_0_23"/>
          <p:cNvSpPr txBox="1">
            <a:spLocks noGrp="1"/>
          </p:cNvSpPr>
          <p:nvPr>
            <p:ph type="title"/>
          </p:nvPr>
        </p:nvSpPr>
        <p:spPr>
          <a:xfrm>
            <a:off x="146100" y="74550"/>
            <a:ext cx="11899800" cy="402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000"/>
              <a:t>Proposed Traffic Light System Architecture</a:t>
            </a:r>
            <a:endParaRPr sz="3000"/>
          </a:p>
        </p:txBody>
      </p:sp>
      <p:grpSp>
        <p:nvGrpSpPr>
          <p:cNvPr id="323" name="Google Shape;323;g19f710b1504_0_23"/>
          <p:cNvGrpSpPr/>
          <p:nvPr/>
        </p:nvGrpSpPr>
        <p:grpSpPr>
          <a:xfrm>
            <a:off x="2324750" y="639345"/>
            <a:ext cx="7193150" cy="5324771"/>
            <a:chOff x="908075" y="1060650"/>
            <a:chExt cx="6669588" cy="4569050"/>
          </a:xfrm>
        </p:grpSpPr>
        <p:sp>
          <p:nvSpPr>
            <p:cNvPr id="324" name="Google Shape;324;g19f710b1504_0_23"/>
            <p:cNvSpPr/>
            <p:nvPr/>
          </p:nvSpPr>
          <p:spPr>
            <a:xfrm>
              <a:off x="3625175" y="1060650"/>
              <a:ext cx="1235100" cy="537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1"/>
                  </a:solidFill>
                </a:rPr>
                <a:t>Turtlebot3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325" name="Google Shape;325;g19f710b1504_0_23"/>
            <p:cNvSpPr/>
            <p:nvPr/>
          </p:nvSpPr>
          <p:spPr>
            <a:xfrm>
              <a:off x="908075" y="3475175"/>
              <a:ext cx="1714500" cy="661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1"/>
                  </a:solidFill>
                </a:rPr>
                <a:t>Program development using ROS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326" name="Google Shape;326;g19f710b1504_0_23"/>
            <p:cNvSpPr/>
            <p:nvPr/>
          </p:nvSpPr>
          <p:spPr>
            <a:xfrm>
              <a:off x="5863163" y="3475175"/>
              <a:ext cx="1714500" cy="661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1"/>
                  </a:solidFill>
                </a:rPr>
                <a:t>Red LEDs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dirty="0">
                  <a:solidFill>
                    <a:schemeClr val="bg1"/>
                  </a:solidFill>
                </a:rPr>
                <a:t>Yellow LEDs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dirty="0">
                  <a:solidFill>
                    <a:schemeClr val="bg1"/>
                  </a:solidFill>
                </a:rPr>
                <a:t>Green LEDs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327" name="Google Shape;327;g19f710b1504_0_23"/>
            <p:cNvSpPr/>
            <p:nvPr/>
          </p:nvSpPr>
          <p:spPr>
            <a:xfrm>
              <a:off x="4213849" y="5092100"/>
              <a:ext cx="1113197" cy="537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1"/>
                  </a:solidFill>
                </a:rPr>
                <a:t>Keyboard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328" name="Google Shape;328;g19f710b1504_0_23"/>
            <p:cNvSpPr/>
            <p:nvPr/>
          </p:nvSpPr>
          <p:spPr>
            <a:xfrm>
              <a:off x="3196625" y="5092100"/>
              <a:ext cx="959100" cy="537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1"/>
                  </a:solidFill>
                </a:rPr>
                <a:t>Monitor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329" name="Google Shape;329;g19f710b1504_0_23"/>
            <p:cNvSpPr/>
            <p:nvPr/>
          </p:nvSpPr>
          <p:spPr>
            <a:xfrm>
              <a:off x="3625325" y="3257213"/>
              <a:ext cx="1235100" cy="1097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1"/>
                  </a:solidFill>
                </a:rPr>
                <a:t>Raspberry 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dirty="0">
                  <a:solidFill>
                    <a:schemeClr val="bg1"/>
                  </a:solidFill>
                </a:rPr>
                <a:t>pi 4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330" name="Google Shape;330;g19f710b1504_0_23"/>
            <p:cNvSpPr/>
            <p:nvPr/>
          </p:nvSpPr>
          <p:spPr>
            <a:xfrm>
              <a:off x="3625175" y="2158938"/>
              <a:ext cx="1235100" cy="537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1"/>
                  </a:solidFill>
                </a:rPr>
                <a:t>Raspberry pi camera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331" name="Google Shape;331;g19f710b1504_0_23"/>
            <p:cNvSpPr/>
            <p:nvPr/>
          </p:nvSpPr>
          <p:spPr>
            <a:xfrm>
              <a:off x="4155575" y="1598250"/>
              <a:ext cx="174300" cy="5376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g19f710b1504_0_23"/>
            <p:cNvSpPr/>
            <p:nvPr/>
          </p:nvSpPr>
          <p:spPr>
            <a:xfrm>
              <a:off x="4155725" y="2719650"/>
              <a:ext cx="174300" cy="5376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g19f710b1504_0_23"/>
            <p:cNvSpPr/>
            <p:nvPr/>
          </p:nvSpPr>
          <p:spPr>
            <a:xfrm>
              <a:off x="2644400" y="3693425"/>
              <a:ext cx="959100" cy="225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g19f710b1504_0_23"/>
            <p:cNvSpPr/>
            <p:nvPr/>
          </p:nvSpPr>
          <p:spPr>
            <a:xfrm>
              <a:off x="4882250" y="3693425"/>
              <a:ext cx="981000" cy="225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g19f710b1504_0_23"/>
            <p:cNvSpPr/>
            <p:nvPr/>
          </p:nvSpPr>
          <p:spPr>
            <a:xfrm>
              <a:off x="4489650" y="4392613"/>
              <a:ext cx="232500" cy="6615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g19f710b1504_0_23"/>
            <p:cNvSpPr/>
            <p:nvPr/>
          </p:nvSpPr>
          <p:spPr>
            <a:xfrm>
              <a:off x="3770275" y="4392600"/>
              <a:ext cx="232500" cy="6615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g19f710b1504_0_23"/>
          <p:cNvSpPr txBox="1"/>
          <p:nvPr/>
        </p:nvSpPr>
        <p:spPr>
          <a:xfrm>
            <a:off x="0" y="6211500"/>
            <a:ext cx="7264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reference :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https://www.researchgate.net/publication/359756848_Raspberry_Pi-Based_Intelligent_Traffic_Signal_Control_at_Intersections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a14dd1f81f_0_0"/>
          <p:cNvSpPr txBox="1">
            <a:spLocks noGrp="1"/>
          </p:cNvSpPr>
          <p:nvPr>
            <p:ph type="title"/>
          </p:nvPr>
        </p:nvSpPr>
        <p:spPr>
          <a:xfrm>
            <a:off x="170575" y="-205650"/>
            <a:ext cx="10515600" cy="1109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bg1"/>
                </a:solidFill>
              </a:rPr>
              <a:t>traffic sign detection architecture </a:t>
            </a:r>
            <a:endParaRPr sz="3600">
              <a:solidFill>
                <a:schemeClr val="bg1"/>
              </a:solidFill>
            </a:endParaRPr>
          </a:p>
        </p:txBody>
      </p:sp>
      <p:grpSp>
        <p:nvGrpSpPr>
          <p:cNvPr id="343" name="Google Shape;343;g1a14dd1f81f_0_0"/>
          <p:cNvGrpSpPr/>
          <p:nvPr/>
        </p:nvGrpSpPr>
        <p:grpSpPr>
          <a:xfrm>
            <a:off x="1422988" y="1069100"/>
            <a:ext cx="9180363" cy="5051100"/>
            <a:chOff x="347875" y="1409225"/>
            <a:chExt cx="9180363" cy="5051100"/>
          </a:xfrm>
        </p:grpSpPr>
        <p:sp>
          <p:nvSpPr>
            <p:cNvPr id="344" name="Google Shape;344;g1a14dd1f81f_0_0"/>
            <p:cNvSpPr/>
            <p:nvPr/>
          </p:nvSpPr>
          <p:spPr>
            <a:xfrm>
              <a:off x="8497950" y="2627250"/>
              <a:ext cx="1010400" cy="397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bg1"/>
                  </a:solidFill>
                </a:rPr>
                <a:t>openCR</a:t>
              </a: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45" name="Google Shape;345;g1a14dd1f81f_0_0"/>
            <p:cNvSpPr/>
            <p:nvPr/>
          </p:nvSpPr>
          <p:spPr>
            <a:xfrm>
              <a:off x="6660625" y="3677325"/>
              <a:ext cx="1186200" cy="593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bg1"/>
                  </a:solidFill>
                </a:rPr>
                <a:t>Robot control</a:t>
              </a:r>
              <a:br>
                <a:rPr lang="en-US" sz="1100">
                  <a:solidFill>
                    <a:schemeClr val="bg1"/>
                  </a:solidFill>
                </a:rPr>
              </a:br>
              <a:r>
                <a:rPr lang="en-US" sz="1100">
                  <a:solidFill>
                    <a:schemeClr val="bg1"/>
                  </a:solidFill>
                </a:rPr>
                <a:t>(velocity,angle)</a:t>
              </a:r>
              <a:endParaRPr sz="1100">
                <a:solidFill>
                  <a:schemeClr val="bg1"/>
                </a:solidFill>
              </a:endParaRPr>
            </a:p>
          </p:txBody>
        </p:sp>
        <p:sp>
          <p:nvSpPr>
            <p:cNvPr id="346" name="Google Shape;346;g1a14dd1f81f_0_0"/>
            <p:cNvSpPr/>
            <p:nvPr/>
          </p:nvSpPr>
          <p:spPr>
            <a:xfrm>
              <a:off x="6736975" y="2641375"/>
              <a:ext cx="1010400" cy="397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bg1"/>
                  </a:solidFill>
                </a:rPr>
                <a:t>rosserial</a:t>
              </a: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47" name="Google Shape;347;g1a14dd1f81f_0_0"/>
            <p:cNvSpPr/>
            <p:nvPr/>
          </p:nvSpPr>
          <p:spPr>
            <a:xfrm>
              <a:off x="3456988" y="3873752"/>
              <a:ext cx="1104900" cy="523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bg1"/>
                  </a:solidFill>
                </a:rPr>
                <a:t>image</a:t>
              </a: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48" name="Google Shape;348;g1a14dd1f81f_0_0"/>
            <p:cNvSpPr/>
            <p:nvPr/>
          </p:nvSpPr>
          <p:spPr>
            <a:xfrm>
              <a:off x="5065375" y="2501350"/>
              <a:ext cx="1186200" cy="523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bg1"/>
                  </a:solidFill>
                </a:rPr>
                <a:t>robot action detection ROS node </a:t>
              </a:r>
              <a:endParaRPr sz="1100">
                <a:solidFill>
                  <a:schemeClr val="bg1"/>
                </a:solidFill>
              </a:endParaRPr>
            </a:p>
          </p:txBody>
        </p:sp>
        <p:sp>
          <p:nvSpPr>
            <p:cNvPr id="349" name="Google Shape;349;g1a14dd1f81f_0_0"/>
            <p:cNvSpPr/>
            <p:nvPr/>
          </p:nvSpPr>
          <p:spPr>
            <a:xfrm>
              <a:off x="3433900" y="2501250"/>
              <a:ext cx="1104900" cy="523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bg1"/>
                  </a:solidFill>
                </a:rPr>
                <a:t>image acquisition ROS node</a:t>
              </a:r>
              <a:endParaRPr sz="1200">
                <a:solidFill>
                  <a:schemeClr val="bg1"/>
                </a:solidFill>
              </a:endParaRPr>
            </a:p>
          </p:txBody>
        </p:sp>
        <p:sp>
          <p:nvSpPr>
            <p:cNvPr id="350" name="Google Shape;350;g1a14dd1f81f_0_0"/>
            <p:cNvSpPr/>
            <p:nvPr/>
          </p:nvSpPr>
          <p:spPr>
            <a:xfrm>
              <a:off x="1959638" y="3279925"/>
              <a:ext cx="1104900" cy="593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dirty="0">
                  <a:solidFill>
                    <a:schemeClr val="bg1"/>
                  </a:solidFill>
                </a:rPr>
                <a:t>image processing </a:t>
              </a:r>
              <a:r>
                <a:rPr lang="en-US" sz="1500" dirty="0" err="1">
                  <a:solidFill>
                    <a:schemeClr val="bg1"/>
                  </a:solidFill>
                </a:rPr>
                <a:t>ip</a:t>
              </a:r>
              <a:endParaRPr sz="1500" dirty="0">
                <a:solidFill>
                  <a:schemeClr val="bg1"/>
                </a:solidFill>
              </a:endParaRPr>
            </a:p>
          </p:txBody>
        </p:sp>
        <p:sp>
          <p:nvSpPr>
            <p:cNvPr id="351" name="Google Shape;351;g1a14dd1f81f_0_0"/>
            <p:cNvSpPr/>
            <p:nvPr/>
          </p:nvSpPr>
          <p:spPr>
            <a:xfrm>
              <a:off x="347875" y="3378013"/>
              <a:ext cx="1010400" cy="397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bg1"/>
                  </a:solidFill>
                </a:rPr>
                <a:t>camera</a:t>
              </a: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52" name="Google Shape;352;g1a14dd1f81f_0_0"/>
            <p:cNvSpPr/>
            <p:nvPr/>
          </p:nvSpPr>
          <p:spPr>
            <a:xfrm>
              <a:off x="8517838" y="3873625"/>
              <a:ext cx="1010400" cy="397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bg1"/>
                  </a:solidFill>
                </a:rPr>
                <a:t>motor</a:t>
              </a: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54" name="Google Shape;354;g1a14dd1f81f_0_0"/>
            <p:cNvSpPr/>
            <p:nvPr/>
          </p:nvSpPr>
          <p:spPr>
            <a:xfrm>
              <a:off x="5065375" y="4873325"/>
              <a:ext cx="1186200" cy="695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bg1"/>
                  </a:solidFill>
                </a:rPr>
                <a:t>traffic light detection</a:t>
              </a:r>
              <a:endParaRPr sz="1200">
                <a:solidFill>
                  <a:schemeClr val="bg1"/>
                </a:solidFill>
              </a:endParaRPr>
            </a:p>
          </p:txBody>
        </p:sp>
        <p:cxnSp>
          <p:nvCxnSpPr>
            <p:cNvPr id="355" name="Google Shape;355;g1a14dd1f81f_0_0"/>
            <p:cNvCxnSpPr>
              <a:stCxn id="351" idx="3"/>
              <a:endCxn id="350" idx="1"/>
            </p:cNvCxnSpPr>
            <p:nvPr/>
          </p:nvCxnSpPr>
          <p:spPr>
            <a:xfrm>
              <a:off x="1358275" y="3576763"/>
              <a:ext cx="601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56" name="Google Shape;356;g1a14dd1f81f_0_0"/>
            <p:cNvCxnSpPr>
              <a:stCxn id="350" idx="3"/>
              <a:endCxn id="349" idx="1"/>
            </p:cNvCxnSpPr>
            <p:nvPr/>
          </p:nvCxnSpPr>
          <p:spPr>
            <a:xfrm rot="10800000" flipH="1">
              <a:off x="3064538" y="2762875"/>
              <a:ext cx="369300" cy="813900"/>
            </a:xfrm>
            <a:prstGeom prst="bentConnector3">
              <a:avLst>
                <a:gd name="adj1" fmla="val 5000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7" name="Google Shape;357;g1a14dd1f81f_0_0"/>
            <p:cNvCxnSpPr>
              <a:stCxn id="346" idx="3"/>
            </p:cNvCxnSpPr>
            <p:nvPr/>
          </p:nvCxnSpPr>
          <p:spPr>
            <a:xfrm rot="10800000" flipH="1">
              <a:off x="7747375" y="2826025"/>
              <a:ext cx="725700" cy="14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58" name="Google Shape;358;g1a14dd1f81f_0_0"/>
            <p:cNvCxnSpPr>
              <a:stCxn id="344" idx="2"/>
              <a:endCxn id="352" idx="0"/>
            </p:cNvCxnSpPr>
            <p:nvPr/>
          </p:nvCxnSpPr>
          <p:spPr>
            <a:xfrm>
              <a:off x="9003150" y="3024750"/>
              <a:ext cx="19800" cy="84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59" name="Google Shape;359;g1a14dd1f81f_0_0"/>
            <p:cNvSpPr txBox="1"/>
            <p:nvPr/>
          </p:nvSpPr>
          <p:spPr>
            <a:xfrm>
              <a:off x="3433850" y="1971275"/>
              <a:ext cx="1002300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Calibri"/>
                  <a:ea typeface="Calibri"/>
                  <a:cs typeface="Calibri"/>
                  <a:sym typeface="Calibri"/>
                </a:rPr>
                <a:t>ROS</a:t>
              </a:r>
              <a:endParaRPr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60" name="Google Shape;360;g1a14dd1f81f_0_0"/>
            <p:cNvCxnSpPr>
              <a:stCxn id="348" idx="3"/>
              <a:endCxn id="348" idx="1"/>
            </p:cNvCxnSpPr>
            <p:nvPr/>
          </p:nvCxnSpPr>
          <p:spPr>
            <a:xfrm flipH="1">
              <a:off x="5065375" y="2763100"/>
              <a:ext cx="1186200" cy="600"/>
            </a:xfrm>
            <a:prstGeom prst="bentConnector5">
              <a:avLst>
                <a:gd name="adj1" fmla="val -20075"/>
                <a:gd name="adj2" fmla="val 533395833"/>
                <a:gd name="adj3" fmla="val 12007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1" name="Google Shape;361;g1a14dd1f81f_0_0"/>
            <p:cNvCxnSpPr>
              <a:stCxn id="345" idx="2"/>
            </p:cNvCxnSpPr>
            <p:nvPr/>
          </p:nvCxnSpPr>
          <p:spPr>
            <a:xfrm rot="5400000">
              <a:off x="6433225" y="4347825"/>
              <a:ext cx="897300" cy="7437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2" name="Google Shape;362;g1a14dd1f81f_0_0"/>
            <p:cNvCxnSpPr>
              <a:stCxn id="345" idx="0"/>
              <a:endCxn id="346" idx="2"/>
            </p:cNvCxnSpPr>
            <p:nvPr/>
          </p:nvCxnSpPr>
          <p:spPr>
            <a:xfrm rot="10800000">
              <a:off x="7242325" y="3038925"/>
              <a:ext cx="11400" cy="638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3" name="Google Shape;363;g1a14dd1f81f_0_0"/>
            <p:cNvCxnSpPr>
              <a:stCxn id="349" idx="2"/>
              <a:endCxn id="347" idx="0"/>
            </p:cNvCxnSpPr>
            <p:nvPr/>
          </p:nvCxnSpPr>
          <p:spPr>
            <a:xfrm>
              <a:off x="3986350" y="3024750"/>
              <a:ext cx="23100" cy="84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4" name="Google Shape;364;g1a14dd1f81f_0_0"/>
            <p:cNvCxnSpPr>
              <a:stCxn id="347" idx="2"/>
            </p:cNvCxnSpPr>
            <p:nvPr/>
          </p:nvCxnSpPr>
          <p:spPr>
            <a:xfrm flipH="1">
              <a:off x="4008838" y="4397252"/>
              <a:ext cx="600" cy="63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" name="Google Shape;365;g1a14dd1f81f_0_0"/>
            <p:cNvCxnSpPr/>
            <p:nvPr/>
          </p:nvCxnSpPr>
          <p:spPr>
            <a:xfrm>
              <a:off x="4008775" y="5002700"/>
              <a:ext cx="795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66" name="Google Shape;366;g1a14dd1f81f_0_0"/>
            <p:cNvSpPr/>
            <p:nvPr/>
          </p:nvSpPr>
          <p:spPr>
            <a:xfrm>
              <a:off x="3147400" y="1822175"/>
              <a:ext cx="5035800" cy="4373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367" name="Google Shape;367;g1a14dd1f81f_0_0"/>
            <p:cNvSpPr/>
            <p:nvPr/>
          </p:nvSpPr>
          <p:spPr>
            <a:xfrm>
              <a:off x="1705975" y="1409225"/>
              <a:ext cx="6632100" cy="5051100"/>
            </a:xfrm>
            <a:prstGeom prst="rect">
              <a:avLst/>
            </a:prstGeom>
            <a:noFill/>
            <a:ln w="9525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Background Fill">
            <a:extLst>
              <a:ext uri="{FF2B5EF4-FFF2-40B4-BE49-F238E27FC236}">
                <a16:creationId xmlns:a16="http://schemas.microsoft.com/office/drawing/2014/main" id="{63E5BFF9-8D75-4F8D-AA2E-E9AF4156B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Color Fill">
            <a:extLst>
              <a:ext uri="{FF2B5EF4-FFF2-40B4-BE49-F238E27FC236}">
                <a16:creationId xmlns:a16="http://schemas.microsoft.com/office/drawing/2014/main" id="{5074A657-B6F7-47AE-B719-D3590207E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5" name="Group 11">
            <a:extLst>
              <a:ext uri="{FF2B5EF4-FFF2-40B4-BE49-F238E27FC236}">
                <a16:creationId xmlns:a16="http://schemas.microsoft.com/office/drawing/2014/main" id="{5F495AF5-CD36-4EE9-95DB-86D2A3931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227"/>
            <a:ext cx="12192000" cy="6861227"/>
            <a:chOff x="0" y="-3227"/>
            <a:chExt cx="12192000" cy="6861227"/>
          </a:xfrm>
        </p:grpSpPr>
        <p:sp>
          <p:nvSpPr>
            <p:cNvPr id="66" name="Oval 12">
              <a:extLst>
                <a:ext uri="{FF2B5EF4-FFF2-40B4-BE49-F238E27FC236}">
                  <a16:creationId xmlns:a16="http://schemas.microsoft.com/office/drawing/2014/main" id="{8EFB5B0C-DD84-4ACA-8A57-0DF5C9BAD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58790" y="124188"/>
              <a:ext cx="215755" cy="2157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37C3102-63A7-409A-A09D-56EBB4C812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79553" y="2866365"/>
              <a:ext cx="697984" cy="697984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Oval 14">
              <a:extLst>
                <a:ext uri="{FF2B5EF4-FFF2-40B4-BE49-F238E27FC236}">
                  <a16:creationId xmlns:a16="http://schemas.microsoft.com/office/drawing/2014/main" id="{7A99EBC8-DA67-46D1-BE90-B240465A8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56134" y="3762066"/>
              <a:ext cx="230192" cy="23019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465540EA-046F-4AF0-8CEB-E2EFE6FD03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9451544" y="-3227"/>
              <a:ext cx="2740456" cy="2740456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Graphic 9">
              <a:extLst>
                <a:ext uri="{FF2B5EF4-FFF2-40B4-BE49-F238E27FC236}">
                  <a16:creationId xmlns:a16="http://schemas.microsoft.com/office/drawing/2014/main" id="{5FE32756-B183-449F-BD63-0CD97BABA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9621871" y="163409"/>
              <a:ext cx="2387894" cy="2387894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81A06E5-D53E-4F08-917B-C03F56DFD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3060" y="599153"/>
              <a:ext cx="823413" cy="1000074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18">
              <a:extLst>
                <a:ext uri="{FF2B5EF4-FFF2-40B4-BE49-F238E27FC236}">
                  <a16:creationId xmlns:a16="http://schemas.microsoft.com/office/drawing/2014/main" id="{C349B903-4F98-4946-9F6B-A42679E0DE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903403"/>
              <a:ext cx="1715504" cy="2954597"/>
            </a:xfrm>
            <a:custGeom>
              <a:avLst/>
              <a:gdLst>
                <a:gd name="connsiteX0" fmla="*/ 0 w 2429360"/>
                <a:gd name="connsiteY0" fmla="*/ 0 h 4184064"/>
                <a:gd name="connsiteX1" fmla="*/ 329124 w 2429360"/>
                <a:gd name="connsiteY1" fmla="*/ 0 h 4184064"/>
                <a:gd name="connsiteX2" fmla="*/ 2429360 w 2429360"/>
                <a:gd name="connsiteY2" fmla="*/ 2100236 h 4184064"/>
                <a:gd name="connsiteX3" fmla="*/ 2429360 w 2429360"/>
                <a:gd name="connsiteY3" fmla="*/ 4184064 h 4184064"/>
                <a:gd name="connsiteX4" fmla="*/ 132331 w 2429360"/>
                <a:gd name="connsiteY4" fmla="*/ 4184064 h 4184064"/>
                <a:gd name="connsiteX5" fmla="*/ 120545 w 2429360"/>
                <a:gd name="connsiteY5" fmla="*/ 4183469 h 4184064"/>
                <a:gd name="connsiteX6" fmla="*/ 0 w 2429360"/>
                <a:gd name="connsiteY6" fmla="*/ 4165072 h 418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9360" h="4184064">
                  <a:moveTo>
                    <a:pt x="0" y="0"/>
                  </a:moveTo>
                  <a:lnTo>
                    <a:pt x="329124" y="0"/>
                  </a:lnTo>
                  <a:cubicBezTo>
                    <a:pt x="1489065" y="0"/>
                    <a:pt x="2429360" y="940295"/>
                    <a:pt x="2429360" y="2100236"/>
                  </a:cubicBezTo>
                  <a:lnTo>
                    <a:pt x="2429360" y="4184064"/>
                  </a:lnTo>
                  <a:lnTo>
                    <a:pt x="132331" y="4184064"/>
                  </a:lnTo>
                  <a:lnTo>
                    <a:pt x="120545" y="4183469"/>
                  </a:lnTo>
                  <a:lnTo>
                    <a:pt x="0" y="4165072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19">
              <a:extLst>
                <a:ext uri="{FF2B5EF4-FFF2-40B4-BE49-F238E27FC236}">
                  <a16:creationId xmlns:a16="http://schemas.microsoft.com/office/drawing/2014/main" id="{553BC73C-A7AD-48F4-B586-4F781FCB9C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168300"/>
              <a:ext cx="1533337" cy="2555470"/>
            </a:xfrm>
            <a:custGeom>
              <a:avLst/>
              <a:gdLst>
                <a:gd name="connsiteX0" fmla="*/ 0 w 1986804"/>
                <a:gd name="connsiteY0" fmla="*/ 0 h 2902159"/>
                <a:gd name="connsiteX1" fmla="*/ 533594 w 1986804"/>
                <a:gd name="connsiteY1" fmla="*/ 0 h 2902159"/>
                <a:gd name="connsiteX2" fmla="*/ 1986804 w 1986804"/>
                <a:gd name="connsiteY2" fmla="*/ 1453211 h 2902159"/>
                <a:gd name="connsiteX3" fmla="*/ 1986804 w 1986804"/>
                <a:gd name="connsiteY3" fmla="*/ 2902159 h 2902159"/>
                <a:gd name="connsiteX4" fmla="*/ 537856 w 1986804"/>
                <a:gd name="connsiteY4" fmla="*/ 2902159 h 2902159"/>
                <a:gd name="connsiteX5" fmla="*/ 105713 w 1986804"/>
                <a:gd name="connsiteY5" fmla="*/ 2836826 h 2902159"/>
                <a:gd name="connsiteX6" fmla="*/ 0 w 1986804"/>
                <a:gd name="connsiteY6" fmla="*/ 2798136 h 290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6804" h="2902159">
                  <a:moveTo>
                    <a:pt x="0" y="0"/>
                  </a:moveTo>
                  <a:lnTo>
                    <a:pt x="533594" y="0"/>
                  </a:lnTo>
                  <a:cubicBezTo>
                    <a:pt x="1336188" y="0"/>
                    <a:pt x="1986804" y="650616"/>
                    <a:pt x="1986804" y="1453211"/>
                  </a:cubicBezTo>
                  <a:lnTo>
                    <a:pt x="1986804" y="2902159"/>
                  </a:lnTo>
                  <a:lnTo>
                    <a:pt x="537856" y="2902159"/>
                  </a:lnTo>
                  <a:cubicBezTo>
                    <a:pt x="387370" y="2902159"/>
                    <a:pt x="242226" y="2879286"/>
                    <a:pt x="105713" y="2836826"/>
                  </a:cubicBezTo>
                  <a:lnTo>
                    <a:pt x="0" y="279813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20">
              <a:extLst>
                <a:ext uri="{FF2B5EF4-FFF2-40B4-BE49-F238E27FC236}">
                  <a16:creationId xmlns:a16="http://schemas.microsoft.com/office/drawing/2014/main" id="{EB3270C9-025A-41DD-997B-C8C6A6CBA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85047" y="4685933"/>
              <a:ext cx="2406953" cy="2172067"/>
            </a:xfrm>
            <a:custGeom>
              <a:avLst/>
              <a:gdLst>
                <a:gd name="connsiteX0" fmla="*/ 1229573 w 2406953"/>
                <a:gd name="connsiteY0" fmla="*/ 0 h 2172067"/>
                <a:gd name="connsiteX1" fmla="*/ 2406313 w 2406953"/>
                <a:gd name="connsiteY1" fmla="*/ 1496275 h 2172067"/>
                <a:gd name="connsiteX2" fmla="*/ 2406953 w 2406953"/>
                <a:gd name="connsiteY2" fmla="*/ 1499327 h 2172067"/>
                <a:gd name="connsiteX3" fmla="*/ 2406953 w 2406953"/>
                <a:gd name="connsiteY3" fmla="*/ 2172067 h 2172067"/>
                <a:gd name="connsiteX4" fmla="*/ 36154 w 2406953"/>
                <a:gd name="connsiteY4" fmla="*/ 2172067 h 2172067"/>
                <a:gd name="connsiteX5" fmla="*/ 13809 w 2406953"/>
                <a:gd name="connsiteY5" fmla="*/ 2065529 h 2172067"/>
                <a:gd name="connsiteX6" fmla="*/ 0 w 2406953"/>
                <a:gd name="connsiteY6" fmla="*/ 1873933 h 2172067"/>
                <a:gd name="connsiteX7" fmla="*/ 1229573 w 2406953"/>
                <a:gd name="connsiteY7" fmla="*/ 0 h 2172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06953" h="2172067">
                  <a:moveTo>
                    <a:pt x="1229573" y="0"/>
                  </a:moveTo>
                  <a:cubicBezTo>
                    <a:pt x="1229573" y="0"/>
                    <a:pt x="2170965" y="642363"/>
                    <a:pt x="2406313" y="1496275"/>
                  </a:cubicBezTo>
                  <a:lnTo>
                    <a:pt x="2406953" y="1499327"/>
                  </a:lnTo>
                  <a:lnTo>
                    <a:pt x="2406953" y="2172067"/>
                  </a:lnTo>
                  <a:lnTo>
                    <a:pt x="36154" y="2172067"/>
                  </a:lnTo>
                  <a:lnTo>
                    <a:pt x="13809" y="2065529"/>
                  </a:lnTo>
                  <a:cubicBezTo>
                    <a:pt x="4803" y="2002533"/>
                    <a:pt x="0" y="1938616"/>
                    <a:pt x="0" y="1873933"/>
                  </a:cubicBezTo>
                  <a:cubicBezTo>
                    <a:pt x="0" y="839004"/>
                    <a:pt x="1229573" y="0"/>
                    <a:pt x="1229573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2" name="Texture">
            <a:extLst>
              <a:ext uri="{FF2B5EF4-FFF2-40B4-BE49-F238E27FC236}">
                <a16:creationId xmlns:a16="http://schemas.microsoft.com/office/drawing/2014/main" id="{8DB0478B-1B97-4BFD-90B4-35597D821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110817-54FE-D16C-9DE9-482E474D3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3787" y="668049"/>
            <a:ext cx="6201379" cy="2624425"/>
          </a:xfrm>
        </p:spPr>
        <p:txBody>
          <a:bodyPr>
            <a:normAutofit/>
          </a:bodyPr>
          <a:lstStyle/>
          <a:p>
            <a:pPr algn="ctr"/>
            <a:r>
              <a:rPr lang="en-US"/>
              <a:t>Procedure</a:t>
            </a:r>
            <a:endParaRPr lang="en-TV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A9147524-9690-9566-15DD-D50C16699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3787" y="3428999"/>
            <a:ext cx="6201379" cy="2747963"/>
          </a:xfrm>
        </p:spPr>
        <p:txBody>
          <a:bodyPr>
            <a:normAutofit/>
          </a:bodyPr>
          <a:lstStyle/>
          <a:p>
            <a:pPr algn="ctr"/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Installation of PC, SBC and OpenCR Setup of Turtlebot3 </a:t>
            </a:r>
            <a:endParaRPr lang="en-US"/>
          </a:p>
          <a:p>
            <a:pPr algn="ctr"/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Run Nodes</a:t>
            </a:r>
            <a:endParaRPr lang="en-US"/>
          </a:p>
          <a:p>
            <a:pPr algn="ctr"/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Camera sensor installation</a:t>
            </a:r>
          </a:p>
          <a:p>
            <a:pPr algn="ctr"/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Autonomous Driving</a:t>
            </a:r>
          </a:p>
          <a:p>
            <a:pPr algn="ctr"/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Traffic Sign Detection</a:t>
            </a:r>
          </a:p>
          <a:p>
            <a:pPr algn="ctr"/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Obstacle Detection</a:t>
            </a:r>
          </a:p>
          <a:p>
            <a:pPr algn="ctr"/>
            <a:endParaRPr lang="en-US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/>
            <a:endParaRPr lang="en-US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48877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Graphic 9">
            <a:extLst>
              <a:ext uri="{FF2B5EF4-FFF2-40B4-BE49-F238E27FC236}">
                <a16:creationId xmlns:a16="http://schemas.microsoft.com/office/drawing/2014/main" id="{9A450B93-9615-4854-BEA5-4A85DF5CD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6719" y="0"/>
            <a:ext cx="6905281" cy="6858000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1F1D0D-F538-D8D6-9464-D12E63B74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519" y="-363793"/>
            <a:ext cx="4640729" cy="1325563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Errors </a:t>
            </a:r>
            <a:endParaRPr lang="en-TV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61A32-73F2-F777-F440-3AFD84080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44" y="961770"/>
            <a:ext cx="4640729" cy="3887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Open CR Test</a:t>
            </a:r>
          </a:p>
          <a:p>
            <a:pPr marL="0" indent="0">
              <a:buNone/>
            </a:pPr>
            <a:r>
              <a:rPr lang="en-US" b="1" i="0" u="none" strike="noStrike" dirty="0">
                <a:solidFill>
                  <a:srgbClr val="116AC6"/>
                </a:solidFill>
                <a:effectLst/>
                <a:latin typeface="titillium-web"/>
                <a:hlinkClick r:id="rId3"/>
              </a:rPr>
              <a:t>Setup DYNAMIXELs for TurtleBot3</a:t>
            </a:r>
            <a:endParaRPr lang="en-TV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98595-3322-DA4C-E395-955D1FF6A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913" y="2030051"/>
            <a:ext cx="4593771" cy="2928529"/>
          </a:xfrm>
          <a:prstGeom prst="rect">
            <a:avLst/>
          </a:prstGeo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DB859877-4300-1470-CE90-5984AC8AA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44" y="1824522"/>
            <a:ext cx="5598461" cy="388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236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Graphic 9">
            <a:extLst>
              <a:ext uri="{FF2B5EF4-FFF2-40B4-BE49-F238E27FC236}">
                <a16:creationId xmlns:a16="http://schemas.microsoft.com/office/drawing/2014/main" id="{9A450B93-9615-4854-BEA5-4A85DF5CD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6719" y="0"/>
            <a:ext cx="6905281" cy="6858000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1F1D0D-F538-D8D6-9464-D12E63B74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Errors </a:t>
            </a:r>
            <a:endParaRPr lang="en-TV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61A32-73F2-F777-F440-3AFD84080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640729" cy="3887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Open CR Test</a:t>
            </a:r>
          </a:p>
          <a:p>
            <a:pPr marL="0" indent="0">
              <a:buNone/>
            </a:pPr>
            <a:r>
              <a:rPr lang="en-US" b="1" dirty="0">
                <a:solidFill>
                  <a:srgbClr val="116AC6"/>
                </a:solidFill>
                <a:latin typeface="titillium-web"/>
              </a:rPr>
              <a:t>o_Find_Dynamixel</a:t>
            </a:r>
            <a:endParaRPr lang="en-TV" dirty="0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253E223-36DD-835C-9F50-B293FC28B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719" y="1241963"/>
            <a:ext cx="5497348" cy="437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10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Graphic 9">
            <a:extLst>
              <a:ext uri="{FF2B5EF4-FFF2-40B4-BE49-F238E27FC236}">
                <a16:creationId xmlns:a16="http://schemas.microsoft.com/office/drawing/2014/main" id="{9A450B93-9615-4854-BEA5-4A85DF5CD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6719" y="0"/>
            <a:ext cx="6905281" cy="6858000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1F1D0D-F538-D8D6-9464-D12E63B74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Errors </a:t>
            </a:r>
            <a:endParaRPr lang="en-TV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61A32-73F2-F777-F440-3AFD84080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640729" cy="3887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Dynamixel Quick Guide for ROS 2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253E223-36DD-835C-9F50-B293FC28B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719" y="1241963"/>
            <a:ext cx="5497348" cy="437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15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A7862-93F2-D810-420B-DE523C6C0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en-TV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B5D85-AFBC-1DA2-9E5C-5EA839FE9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148590" lvl="0" indent="0" rtl="0">
              <a:spcBef>
                <a:spcPts val="1000"/>
              </a:spcBef>
              <a:spcAft>
                <a:spcPts val="0"/>
              </a:spcAft>
              <a:buSzPct val="64285"/>
              <a:buNone/>
            </a:pPr>
            <a:r>
              <a:rPr lang="en-GB" sz="2000" dirty="0"/>
              <a:t>Introduction</a:t>
            </a:r>
          </a:p>
          <a:p>
            <a:pPr marL="45720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lang="en-GB" sz="2000" dirty="0"/>
          </a:p>
          <a:p>
            <a:pPr marL="148590" lvl="0" indent="0" rtl="0">
              <a:spcBef>
                <a:spcPts val="1000"/>
              </a:spcBef>
              <a:spcAft>
                <a:spcPts val="0"/>
              </a:spcAft>
              <a:buSzPct val="64285"/>
              <a:buNone/>
            </a:pPr>
            <a:r>
              <a:rPr lang="en-GB" sz="2000" dirty="0"/>
              <a:t>Project Objective</a:t>
            </a:r>
          </a:p>
          <a:p>
            <a:pPr marL="45720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lang="en-GB" sz="2000" dirty="0"/>
          </a:p>
          <a:p>
            <a:pPr marL="148590" lvl="0" indent="0" rtl="0">
              <a:spcBef>
                <a:spcPts val="1000"/>
              </a:spcBef>
              <a:spcAft>
                <a:spcPts val="0"/>
              </a:spcAft>
              <a:buSzPct val="64285"/>
              <a:buNone/>
            </a:pPr>
            <a:r>
              <a:rPr lang="en-GB" sz="2000" dirty="0"/>
              <a:t>Approach to the project</a:t>
            </a:r>
          </a:p>
          <a:p>
            <a:pPr marL="45720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lang="en-GB" sz="2000" dirty="0"/>
          </a:p>
          <a:p>
            <a:pPr marL="148590" lvl="0" indent="0" rtl="0">
              <a:spcBef>
                <a:spcPts val="1000"/>
              </a:spcBef>
              <a:spcAft>
                <a:spcPts val="0"/>
              </a:spcAft>
              <a:buSzPct val="64285"/>
              <a:buNone/>
            </a:pPr>
            <a:r>
              <a:rPr lang="en-GB" dirty="0"/>
              <a:t>Procedure</a:t>
            </a:r>
            <a:endParaRPr lang="en-GB" sz="2000" dirty="0"/>
          </a:p>
          <a:p>
            <a:pPr marL="45720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lang="en-GB" sz="2000" dirty="0"/>
          </a:p>
          <a:p>
            <a:pPr marL="148590" lvl="0" indent="0" rtl="0">
              <a:spcBef>
                <a:spcPts val="1000"/>
              </a:spcBef>
              <a:spcAft>
                <a:spcPts val="0"/>
              </a:spcAft>
              <a:buSzPct val="64285"/>
              <a:buNone/>
            </a:pPr>
            <a:r>
              <a:rPr lang="en-GB" sz="2000" dirty="0"/>
              <a:t>Team meeting and discussion</a:t>
            </a:r>
          </a:p>
          <a:p>
            <a:pPr marL="45720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lang="en-GB" sz="2000" dirty="0"/>
          </a:p>
          <a:p>
            <a:pPr marL="148590" lvl="0" indent="0" rtl="0">
              <a:spcBef>
                <a:spcPts val="1000"/>
              </a:spcBef>
              <a:spcAft>
                <a:spcPts val="0"/>
              </a:spcAft>
              <a:buSzPct val="64285"/>
              <a:buNone/>
            </a:pPr>
            <a:r>
              <a:rPr lang="en-GB" sz="2000" dirty="0"/>
              <a:t>Demo video and implementation</a:t>
            </a:r>
          </a:p>
          <a:p>
            <a:pPr marL="45720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lang="en-GB" sz="2000" dirty="0"/>
          </a:p>
          <a:p>
            <a:pPr marL="148590" lvl="0" indent="0" rtl="0">
              <a:spcBef>
                <a:spcPts val="1000"/>
              </a:spcBef>
              <a:spcAft>
                <a:spcPts val="0"/>
              </a:spcAft>
              <a:buSzPct val="64285"/>
              <a:buNone/>
            </a:pPr>
            <a:r>
              <a:rPr lang="en-GB" sz="2000" dirty="0"/>
              <a:t>Roles and contributions</a:t>
            </a:r>
          </a:p>
          <a:p>
            <a:pPr marL="0" indent="0">
              <a:buNone/>
            </a:pPr>
            <a:endParaRPr lang="en-US" dirty="0"/>
          </a:p>
          <a:p>
            <a:endParaRPr lang="en-TV" dirty="0"/>
          </a:p>
        </p:txBody>
      </p:sp>
    </p:spTree>
    <p:extLst>
      <p:ext uri="{BB962C8B-B14F-4D97-AF65-F5344CB8AC3E}">
        <p14:creationId xmlns:p14="http://schemas.microsoft.com/office/powerpoint/2010/main" val="2399841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Graphic 9">
            <a:extLst>
              <a:ext uri="{FF2B5EF4-FFF2-40B4-BE49-F238E27FC236}">
                <a16:creationId xmlns:a16="http://schemas.microsoft.com/office/drawing/2014/main" id="{9A450B93-9615-4854-BEA5-4A85DF5CD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6719" y="0"/>
            <a:ext cx="6905281" cy="6858000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1F1D0D-F538-D8D6-9464-D12E63B74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Errors </a:t>
            </a:r>
            <a:endParaRPr lang="en-TV" dirty="0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55B1E2E7-22C4-10C9-AFCB-8E65EB7BF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042" y="656863"/>
            <a:ext cx="9468090" cy="5987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789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5"/>
          <p:cNvSpPr/>
          <p:nvPr/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18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15"/>
          <p:cNvSpPr/>
          <p:nvPr/>
        </p:nvSpPr>
        <p:spPr>
          <a:xfrm rot="-54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rgbClr val="4472C4">
                  <a:alpha val="49803"/>
                </a:srgbClr>
              </a:gs>
              <a:gs pos="100000">
                <a:srgbClr val="1F3864">
                  <a:alpha val="0"/>
                </a:srgbClr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15"/>
          <p:cNvSpPr/>
          <p:nvPr/>
        </p:nvSpPr>
        <p:spPr>
          <a:xfrm rot="-54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8823"/>
                </a:srgbClr>
              </a:gs>
              <a:gs pos="69000">
                <a:srgbClr val="4472C4">
                  <a:alpha val="0"/>
                </a:srgbClr>
              </a:gs>
              <a:gs pos="100000">
                <a:srgbClr val="4472C4">
                  <a:alpha val="0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15"/>
          <p:cNvSpPr/>
          <p:nvPr/>
        </p:nvSpPr>
        <p:spPr>
          <a:xfrm rot="6097846">
            <a:off x="-747355" y="1201312"/>
            <a:ext cx="4808302" cy="4088666"/>
          </a:xfrm>
          <a:custGeom>
            <a:avLst/>
            <a:gdLst/>
            <a:ahLst/>
            <a:cxnLst/>
            <a:rect l="l" t="t" r="r" b="b"/>
            <a:pathLst>
              <a:path w="4808302" h="4088666" extrusionOk="0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8DA9DB">
                  <a:alpha val="0"/>
                </a:srgbClr>
              </a:gs>
              <a:gs pos="39000">
                <a:srgbClr val="8DA9DB">
                  <a:alpha val="0"/>
                </a:srgbClr>
              </a:gs>
              <a:gs pos="100000">
                <a:srgbClr val="2F5496">
                  <a:alpha val="25882"/>
                </a:srgbClr>
              </a:gs>
            </a:gsLst>
            <a:lin ang="18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15"/>
          <p:cNvSpPr txBox="1"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b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Experimental</a:t>
            </a:r>
            <a:endParaRPr sz="4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setup of PC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b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4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15"/>
          <p:cNvSpPr/>
          <p:nvPr/>
        </p:nvSpPr>
        <p:spPr>
          <a:xfrm>
            <a:off x="3233738" y="2919612"/>
            <a:ext cx="312906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   </a:t>
            </a:r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05" name="Google Shape;405;p15"/>
          <p:cNvGraphicFramePr/>
          <p:nvPr>
            <p:extLst>
              <p:ext uri="{D42A27DB-BD31-4B8C-83A1-F6EECF244321}">
                <p14:modId xmlns:p14="http://schemas.microsoft.com/office/powerpoint/2010/main" val="339002692"/>
              </p:ext>
            </p:extLst>
          </p:nvPr>
        </p:nvGraphicFramePr>
        <p:xfrm>
          <a:off x="5199897" y="467208"/>
          <a:ext cx="5830800" cy="5154975"/>
        </p:xfrm>
        <a:graphic>
          <a:graphicData uri="http://schemas.openxmlformats.org/drawingml/2006/table">
            <a:tbl>
              <a:tblPr firstRow="1" firstCol="1" bandRow="1">
                <a:noFill/>
              </a:tblPr>
              <a:tblGrid>
                <a:gridCol w="2745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5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1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endParaRPr sz="210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4200" marR="184200" marT="184200" marB="1842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solidFill>
                            <a:schemeClr val="bg1"/>
                          </a:solidFill>
                        </a:rPr>
                        <a:t>Description </a:t>
                      </a:r>
                      <a:endParaRPr sz="210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4200" marR="184200" marT="184200" marB="1842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solidFill>
                            <a:schemeClr val="bg1"/>
                          </a:solidFill>
                        </a:rPr>
                        <a:t>CPU</a:t>
                      </a:r>
                      <a:endParaRPr sz="210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4200" marR="184200" marT="184200" marB="1842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solidFill>
                            <a:schemeClr val="bg1"/>
                          </a:solidFill>
                        </a:rPr>
                        <a:t>i7-12700</a:t>
                      </a:r>
                      <a:endParaRPr sz="210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4200" marR="184200" marT="184200" marB="1842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solidFill>
                            <a:schemeClr val="bg1"/>
                          </a:solidFill>
                        </a:rPr>
                        <a:t>GPU</a:t>
                      </a:r>
                      <a:endParaRPr sz="210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4200" marR="184200" marT="184200" marB="1842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solidFill>
                            <a:schemeClr val="bg1"/>
                          </a:solidFill>
                        </a:rPr>
                        <a:t>GTX 1650 ti</a:t>
                      </a:r>
                      <a:endParaRPr sz="210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4200" marR="184200" marT="184200" marB="1842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solidFill>
                            <a:schemeClr val="bg1"/>
                          </a:solidFill>
                        </a:rPr>
                        <a:t>CUDA version</a:t>
                      </a:r>
                      <a:endParaRPr sz="210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4200" marR="184200" marT="184200" marB="1842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solidFill>
                            <a:schemeClr val="bg1"/>
                          </a:solidFill>
                        </a:rPr>
                        <a:t>11.6</a:t>
                      </a:r>
                      <a:endParaRPr sz="210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4200" marR="184200" marT="184200" marB="1842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solidFill>
                            <a:schemeClr val="bg1"/>
                          </a:solidFill>
                        </a:rPr>
                        <a:t>CUDNN version</a:t>
                      </a:r>
                      <a:endParaRPr sz="210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4200" marR="184200" marT="184200" marB="1842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solidFill>
                            <a:schemeClr val="bg1"/>
                          </a:solidFill>
                        </a:rPr>
                        <a:t>8.5</a:t>
                      </a:r>
                      <a:endParaRPr sz="210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4200" marR="184200" marT="184200" marB="1842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dirty="0">
                          <a:solidFill>
                            <a:schemeClr val="bg1"/>
                          </a:solidFill>
                        </a:rPr>
                        <a:t>TensorFlow version</a:t>
                      </a:r>
                      <a:endParaRPr sz="21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4200" marR="184200" marT="184200" marB="1842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dirty="0">
                          <a:solidFill>
                            <a:schemeClr val="bg1"/>
                          </a:solidFill>
                        </a:rPr>
                        <a:t>2.10.0</a:t>
                      </a:r>
                      <a:endParaRPr sz="21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4200" marR="184200" marT="184200" marB="1842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6"/>
          <p:cNvSpPr/>
          <p:nvPr/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18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6"/>
          <p:cNvSpPr/>
          <p:nvPr/>
        </p:nvSpPr>
        <p:spPr>
          <a:xfrm rot="-54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rgbClr val="4472C4">
                  <a:alpha val="49803"/>
                </a:srgbClr>
              </a:gs>
              <a:gs pos="100000">
                <a:srgbClr val="1F3864">
                  <a:alpha val="0"/>
                </a:srgbClr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6"/>
          <p:cNvSpPr/>
          <p:nvPr/>
        </p:nvSpPr>
        <p:spPr>
          <a:xfrm rot="-54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8823"/>
                </a:srgbClr>
              </a:gs>
              <a:gs pos="69000">
                <a:srgbClr val="4472C4">
                  <a:alpha val="0"/>
                </a:srgbClr>
              </a:gs>
              <a:gs pos="100000">
                <a:srgbClr val="4472C4">
                  <a:alpha val="0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6"/>
          <p:cNvSpPr/>
          <p:nvPr/>
        </p:nvSpPr>
        <p:spPr>
          <a:xfrm rot="6097846">
            <a:off x="-747355" y="1201312"/>
            <a:ext cx="4808302" cy="4088666"/>
          </a:xfrm>
          <a:custGeom>
            <a:avLst/>
            <a:gdLst/>
            <a:ahLst/>
            <a:cxnLst/>
            <a:rect l="l" t="t" r="r" b="b"/>
            <a:pathLst>
              <a:path w="4808302" h="4088666" extrusionOk="0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8DA9DB">
                  <a:alpha val="0"/>
                </a:srgbClr>
              </a:gs>
              <a:gs pos="39000">
                <a:srgbClr val="8DA9DB">
                  <a:alpha val="0"/>
                </a:srgbClr>
              </a:gs>
              <a:gs pos="100000">
                <a:srgbClr val="2F5496">
                  <a:alpha val="25882"/>
                </a:srgbClr>
              </a:gs>
            </a:gsLst>
            <a:lin ang="18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16"/>
          <p:cNvSpPr txBox="1"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br>
              <a:rPr lang="en-US" sz="4000"/>
            </a:b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Experimental setup</a:t>
            </a:r>
            <a:r>
              <a:rPr lang="en-US" sz="4000">
                <a:solidFill>
                  <a:srgbClr val="FFFFFF"/>
                </a:solidFill>
              </a:rPr>
              <a:t> of turtlebot3</a:t>
            </a:r>
            <a:endParaRPr sz="4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br>
              <a:rPr lang="en-US" sz="4000"/>
            </a:br>
            <a:endParaRPr sz="4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16" name="Google Shape;416;p16"/>
          <p:cNvGraphicFramePr/>
          <p:nvPr/>
        </p:nvGraphicFramePr>
        <p:xfrm>
          <a:off x="4502428" y="978016"/>
          <a:ext cx="7225750" cy="4902050"/>
        </p:xfrm>
        <a:graphic>
          <a:graphicData uri="http://schemas.openxmlformats.org/drawingml/2006/table">
            <a:tbl>
              <a:tblPr firstRow="1" firstCol="1" bandRow="1">
                <a:noFill/>
              </a:tblPr>
              <a:tblGrid>
                <a:gridCol w="214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3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cap="none">
                          <a:solidFill>
                            <a:schemeClr val="dk1"/>
                          </a:solidFill>
                        </a:rPr>
                        <a:t> </a:t>
                      </a:r>
                      <a:endParaRPr sz="2100" b="1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3450" marR="89400" marT="23850" marB="1788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cap="none">
                          <a:solidFill>
                            <a:schemeClr val="dk1"/>
                          </a:solidFill>
                        </a:rPr>
                        <a:t>Description </a:t>
                      </a:r>
                      <a:endParaRPr sz="2100" b="1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3450" marR="89400" marT="23850" marB="1788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cap="none">
                          <a:solidFill>
                            <a:schemeClr val="dk1"/>
                          </a:solidFill>
                        </a:rPr>
                        <a:t>Controller </a:t>
                      </a:r>
                      <a:endParaRPr sz="1600" b="1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3450" marR="89400" marT="23850" marB="1788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cap="none">
                          <a:solidFill>
                            <a:schemeClr val="dk1"/>
                          </a:solidFill>
                        </a:rPr>
                        <a:t>Open CR</a:t>
                      </a:r>
                      <a:endParaRPr sz="1600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3450" marR="89400" marT="23850" marB="1788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cap="none">
                          <a:solidFill>
                            <a:schemeClr val="dk1"/>
                          </a:solidFill>
                        </a:rPr>
                        <a:t>Interfaces </a:t>
                      </a:r>
                      <a:endParaRPr sz="1600" b="1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3450" marR="89400" marT="23850" marB="1788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cap="none">
                          <a:solidFill>
                            <a:schemeClr val="dk1"/>
                          </a:solidFill>
                        </a:rPr>
                        <a:t>Raspberry PI</a:t>
                      </a:r>
                      <a:endParaRPr sz="1600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3450" marR="89400" marT="23850" marB="1788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cap="none">
                          <a:solidFill>
                            <a:schemeClr val="dk1"/>
                          </a:solidFill>
                        </a:rPr>
                        <a:t>GPU</a:t>
                      </a:r>
                      <a:endParaRPr sz="1600" b="1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3450" marR="89400" marT="23850" marB="1788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cap="none">
                          <a:solidFill>
                            <a:schemeClr val="dk1"/>
                          </a:solidFill>
                        </a:rPr>
                        <a:t>32-bit ARM Cortex®-M7 with FPU</a:t>
                      </a:r>
                      <a:endParaRPr sz="1600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3450" marR="89400" marT="23850" marB="1788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2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cap="none">
                          <a:solidFill>
                            <a:schemeClr val="dk1"/>
                          </a:solidFill>
                        </a:rPr>
                        <a:t>Sensors </a:t>
                      </a:r>
                      <a:endParaRPr sz="1600" b="1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3450" marR="89400" marT="23850" marB="1788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cap="none">
                          <a:solidFill>
                            <a:schemeClr val="dk1"/>
                          </a:solidFill>
                        </a:rPr>
                        <a:t>LDS-01 /LDS-02</a:t>
                      </a:r>
                      <a:endParaRPr sz="1600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3450" marR="89400" marT="23850" marB="1788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cap="none">
                          <a:solidFill>
                            <a:schemeClr val="dk1"/>
                          </a:solidFill>
                        </a:rPr>
                        <a:t>Motors </a:t>
                      </a:r>
                      <a:endParaRPr sz="1600" b="1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3450" marR="89400" marT="23850" marB="1788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cap="none">
                          <a:solidFill>
                            <a:schemeClr val="dk1"/>
                          </a:solidFill>
                        </a:rPr>
                        <a:t>DYNAMIXEL (XL430-W250-T)/ (XM430-W210-T)	</a:t>
                      </a:r>
                      <a:endParaRPr sz="1600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3450" marR="89400" marT="23850" marB="1788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2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cap="none">
                          <a:solidFill>
                            <a:schemeClr val="dk1"/>
                          </a:solidFill>
                        </a:rPr>
                        <a:t>Camera  </a:t>
                      </a:r>
                      <a:endParaRPr sz="1600" b="1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3450" marR="89400" marT="23850" marB="1788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cap="none">
                          <a:solidFill>
                            <a:schemeClr val="dk1"/>
                          </a:solidFill>
                        </a:rPr>
                        <a:t> </a:t>
                      </a:r>
                      <a:endParaRPr sz="1600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3450" marR="89400" marT="23850" marB="1788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2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cap="none">
                          <a:solidFill>
                            <a:schemeClr val="dk1"/>
                          </a:solidFill>
                        </a:rPr>
                        <a:t>Remote Controllers</a:t>
                      </a:r>
                      <a:endParaRPr sz="1600" b="1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3450" marR="89400" marT="23850" marB="1788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cap="none">
                          <a:solidFill>
                            <a:schemeClr val="dk1"/>
                          </a:solidFill>
                        </a:rPr>
                        <a:t>BT-410/RC-100B</a:t>
                      </a:r>
                      <a:endParaRPr sz="1600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3450" marR="89400" marT="23850" marB="1788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0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cap="none">
                          <a:solidFill>
                            <a:schemeClr val="dk1"/>
                          </a:solidFill>
                        </a:rPr>
                        <a:t>IMU</a:t>
                      </a:r>
                      <a:endParaRPr sz="1600" b="1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3450" marR="89400" marT="23850" marB="1788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cap="none">
                          <a:solidFill>
                            <a:schemeClr val="dk1"/>
                          </a:solidFill>
                        </a:rPr>
                        <a:t>Gyroscope 3 Axis</a:t>
                      </a:r>
                      <a:endParaRPr sz="1600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cap="none">
                          <a:solidFill>
                            <a:schemeClr val="dk1"/>
                          </a:solidFill>
                        </a:rPr>
                        <a:t>Accelerometer 3 Axis</a:t>
                      </a:r>
                      <a:endParaRPr sz="1600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3450" marR="89400" marT="23850" marB="1788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8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Calibri"/>
              <a:buNone/>
            </a:pPr>
            <a:r>
              <a:rPr lang="en-US" sz="4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Project implementation </a:t>
            </a:r>
            <a:endParaRPr sz="46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Calibri"/>
              <a:buNone/>
            </a:pPr>
            <a:endParaRPr sz="4600" dirty="0">
              <a:solidFill>
                <a:schemeClr val="bg1"/>
              </a:solidFill>
            </a:endParaRPr>
          </a:p>
        </p:txBody>
      </p:sp>
      <p:sp>
        <p:nvSpPr>
          <p:cNvPr id="433" name="Google Shape;433;p18"/>
          <p:cNvSpPr/>
          <p:nvPr/>
        </p:nvSpPr>
        <p:spPr>
          <a:xfrm>
            <a:off x="669036" y="1677373"/>
            <a:ext cx="10853928" cy="18288"/>
          </a:xfrm>
          <a:custGeom>
            <a:avLst/>
            <a:gdLst/>
            <a:ahLst/>
            <a:cxnLst/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18"/>
          <p:cNvSpPr txBox="1">
            <a:spLocks noGrp="1"/>
          </p:cNvSpPr>
          <p:nvPr>
            <p:ph type="body" idx="1"/>
          </p:nvPr>
        </p:nvSpPr>
        <p:spPr>
          <a:xfrm>
            <a:off x="838200" y="1929384"/>
            <a:ext cx="10515600" cy="425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br>
              <a:rPr lang="en-US" sz="2200" dirty="0">
                <a:solidFill>
                  <a:schemeClr val="bg1"/>
                </a:solidFill>
              </a:rPr>
            </a:br>
            <a:br>
              <a:rPr lang="en-US" sz="2200" dirty="0">
                <a:solidFill>
                  <a:schemeClr val="bg1"/>
                </a:solidFill>
              </a:rPr>
            </a:br>
            <a:endParaRPr sz="22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2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2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2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2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200" dirty="0">
                <a:solidFill>
                  <a:schemeClr val="bg1"/>
                </a:solidFill>
              </a:rPr>
              <a:t>GitHub link: </a:t>
            </a:r>
            <a:br>
              <a:rPr lang="en-US" sz="2200" dirty="0">
                <a:solidFill>
                  <a:schemeClr val="bg1"/>
                </a:solidFill>
              </a:rPr>
            </a:br>
            <a:endParaRPr sz="2200" dirty="0">
              <a:solidFill>
                <a:schemeClr val="bg1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br>
              <a:rPr lang="en-US" sz="2200" dirty="0">
                <a:solidFill>
                  <a:schemeClr val="bg1"/>
                </a:solidFill>
              </a:rPr>
            </a:br>
            <a:endParaRPr sz="22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0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20"/>
          <p:cNvSpPr/>
          <p:nvPr/>
        </p:nvSpPr>
        <p:spPr>
          <a:xfrm>
            <a:off x="0" y="1"/>
            <a:ext cx="12192000" cy="6054983"/>
          </a:xfrm>
          <a:custGeom>
            <a:avLst/>
            <a:gdLst/>
            <a:ahLst/>
            <a:cxnLst/>
            <a:rect l="l" t="t" r="r" b="b"/>
            <a:pathLst>
              <a:path w="12188952" h="6054983" extrusionOk="0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20"/>
          <p:cNvSpPr txBox="1">
            <a:spLocks noGrp="1"/>
          </p:cNvSpPr>
          <p:nvPr>
            <p:ph type="title"/>
          </p:nvPr>
        </p:nvSpPr>
        <p:spPr>
          <a:xfrm>
            <a:off x="1524000" y="929452"/>
            <a:ext cx="9144000" cy="252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Times New Roman"/>
              <a:buNone/>
            </a:pPr>
            <a:r>
              <a:rPr lang="en-US" sz="6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/>
          </a:p>
        </p:txBody>
      </p:sp>
      <p:sp>
        <p:nvSpPr>
          <p:cNvPr id="455" name="Google Shape;455;p20"/>
          <p:cNvSpPr/>
          <p:nvPr/>
        </p:nvSpPr>
        <p:spPr>
          <a:xfrm>
            <a:off x="3974206" y="3566566"/>
            <a:ext cx="4243589" cy="18288"/>
          </a:xfrm>
          <a:custGeom>
            <a:avLst/>
            <a:gdLst/>
            <a:ahLst/>
            <a:cxnLst/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4"/>
          <p:cNvSpPr txBox="1"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 New Roman"/>
              <a:buNone/>
            </a:pPr>
            <a:r>
              <a:rPr lang="en-US" sz="50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02" name="Google Shape;202;p4"/>
          <p:cNvSpPr/>
          <p:nvPr/>
        </p:nvSpPr>
        <p:spPr>
          <a:xfrm>
            <a:off x="643278" y="2573756"/>
            <a:ext cx="3255095" cy="18288"/>
          </a:xfrm>
          <a:custGeom>
            <a:avLst/>
            <a:gdLst/>
            <a:ahLst/>
            <a:cxnLst/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4"/>
          <p:cNvSpPr txBox="1">
            <a:spLocks noGrp="1"/>
          </p:cNvSpPr>
          <p:nvPr>
            <p:ph type="body" idx="1"/>
          </p:nvPr>
        </p:nvSpPr>
        <p:spPr>
          <a:xfrm>
            <a:off x="630936" y="2807208"/>
            <a:ext cx="3429000" cy="3410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modern mobile robot that is modular, portable, and adaptable is the TurtleBot3 Burger. </a:t>
            </a:r>
            <a:endParaRPr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 i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Major Sensors and Actuators used are shown aside in the image.</a:t>
            </a:r>
            <a:endParaRPr sz="2200" i="1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4" name="Google Shape;204;p4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4296" y="822846"/>
            <a:ext cx="6903720" cy="5212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a12d6f8998_2_75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g1a12d6f8998_2_75"/>
          <p:cNvSpPr txBox="1"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 Architecture</a:t>
            </a:r>
            <a:endParaRPr dirty="0"/>
          </a:p>
        </p:txBody>
      </p:sp>
      <p:sp>
        <p:nvSpPr>
          <p:cNvPr id="211" name="Google Shape;211;g1a12d6f8998_2_75"/>
          <p:cNvSpPr/>
          <p:nvPr/>
        </p:nvSpPr>
        <p:spPr>
          <a:xfrm rot="-54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g1a12d6f8998_2_75"/>
          <p:cNvSpPr/>
          <p:nvPr/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g1a12d6f8998_2_75"/>
          <p:cNvPicPr preferRelativeResize="0"/>
          <p:nvPr/>
        </p:nvPicPr>
        <p:blipFill rotWithShape="1">
          <a:blip r:embed="rId3">
            <a:alphaModFix/>
          </a:blip>
          <a:srcRect l="1097"/>
          <a:stretch/>
        </p:blipFill>
        <p:spPr>
          <a:xfrm>
            <a:off x="545238" y="1627755"/>
            <a:ext cx="7608304" cy="367344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1a12d6f8998_2_75"/>
          <p:cNvSpPr/>
          <p:nvPr/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9984ad7bc4_0_35"/>
          <p:cNvSpPr/>
          <p:nvPr/>
        </p:nvSpPr>
        <p:spPr>
          <a:xfrm>
            <a:off x="0" y="0"/>
            <a:ext cx="12192000" cy="685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19984ad7bc4_0_35"/>
          <p:cNvSpPr txBox="1">
            <a:spLocks noGrp="1"/>
          </p:cNvSpPr>
          <p:nvPr>
            <p:ph type="title"/>
          </p:nvPr>
        </p:nvSpPr>
        <p:spPr>
          <a:xfrm>
            <a:off x="9267909" y="2023110"/>
            <a:ext cx="2469600" cy="28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System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Structure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Overview</a:t>
            </a:r>
            <a:endParaRPr dirty="0"/>
          </a:p>
        </p:txBody>
      </p:sp>
      <p:sp>
        <p:nvSpPr>
          <p:cNvPr id="221" name="Google Shape;221;g19984ad7bc4_0_35"/>
          <p:cNvSpPr/>
          <p:nvPr/>
        </p:nvSpPr>
        <p:spPr>
          <a:xfrm rot="-5400000">
            <a:off x="3433952" y="-827133"/>
            <a:ext cx="1715400" cy="858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19984ad7bc4_0_35"/>
          <p:cNvSpPr/>
          <p:nvPr/>
        </p:nvSpPr>
        <p:spPr>
          <a:xfrm>
            <a:off x="302085" y="664308"/>
            <a:ext cx="8082600" cy="560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19984ad7bc4_0_35"/>
          <p:cNvSpPr/>
          <p:nvPr/>
        </p:nvSpPr>
        <p:spPr>
          <a:xfrm rot="5400000">
            <a:off x="7950474" y="3392052"/>
            <a:ext cx="1719000" cy="15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19984ad7bc4_0_35"/>
          <p:cNvSpPr txBox="1"/>
          <p:nvPr/>
        </p:nvSpPr>
        <p:spPr>
          <a:xfrm>
            <a:off x="1422401" y="6334208"/>
            <a:ext cx="10939604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reference</a:t>
            </a:r>
            <a:r>
              <a:rPr lang="en-US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r>
              <a:rPr lang="en-US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https://www.researchgate.net/publication/335505212_Vision_Based_Control_for_Industrial_Robots</a:t>
            </a:r>
            <a:endParaRPr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BCBF17-0BC8-D4EF-D553-D2F1DDD4C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30" y="864884"/>
            <a:ext cx="7840453" cy="52146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5"/>
          <p:cNvSpPr/>
          <p:nvPr/>
        </p:nvSpPr>
        <p:spPr>
          <a:xfrm>
            <a:off x="0" y="0"/>
            <a:ext cx="4693698" cy="6858000"/>
          </a:xfrm>
          <a:custGeom>
            <a:avLst/>
            <a:gdLst/>
            <a:ahLst/>
            <a:cxnLst/>
            <a:rect l="l" t="t" r="r" b="b"/>
            <a:pathLst>
              <a:path w="4693698" h="6858000" extrusionOk="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5"/>
          <p:cNvSpPr/>
          <p:nvPr/>
        </p:nvSpPr>
        <p:spPr>
          <a:xfrm flipH="1">
            <a:off x="0" y="0"/>
            <a:ext cx="4838076" cy="6858000"/>
          </a:xfrm>
          <a:custGeom>
            <a:avLst/>
            <a:gdLst/>
            <a:ahLst/>
            <a:cxnLst/>
            <a:rect l="l" t="t" r="r" b="b"/>
            <a:pathLst>
              <a:path w="4838076" h="6858000" extrusionOk="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rgbClr val="1F3864">
              <a:alpha val="2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5"/>
          <p:cNvSpPr txBox="1"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lang="en-US" sz="36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Objective / Proposal</a:t>
            </a:r>
            <a:endParaRPr sz="36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" name="Google Shape;234;p5"/>
          <p:cNvSpPr txBox="1">
            <a:spLocks noGrp="1"/>
          </p:cNvSpPr>
          <p:nvPr>
            <p:ph type="body" idx="1"/>
          </p:nvPr>
        </p:nvSpPr>
        <p:spPr>
          <a:xfrm>
            <a:off x="765051" y="2286000"/>
            <a:ext cx="3384000" cy="3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major goal of the project is to enable the Turtlebot3 to operate in autonomous driving mode that includes obstacle recognition, and traffic sign detection using ROS. </a:t>
            </a:r>
            <a:endParaRPr sz="2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Media1">
            <a:hlinkClick r:id="" action="ppaction://media"/>
            <a:extLst>
              <a:ext uri="{FF2B5EF4-FFF2-40B4-BE49-F238E27FC236}">
                <a16:creationId xmlns:a16="http://schemas.microsoft.com/office/drawing/2014/main" id="{156EEB3F-D755-83F9-59EC-227E5CD978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67663" y="441429"/>
            <a:ext cx="4838076" cy="59751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6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p6" descr="Person pointing on a map"/>
          <p:cNvPicPr preferRelativeResize="0"/>
          <p:nvPr/>
        </p:nvPicPr>
        <p:blipFill rotWithShape="1">
          <a:blip r:embed="rId3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6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Times New Roman"/>
              <a:buNone/>
            </a:pPr>
            <a:r>
              <a:rPr lang="en-US" sz="6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Approach to the project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9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3" name="Group 13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64" name="Oval 14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65" name="Freeform: Shape 15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66" name="Freeform: Shape 16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67" name="Freeform: Shape 17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6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69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70" name="Background Fill">
            <a:extLst>
              <a:ext uri="{FF2B5EF4-FFF2-40B4-BE49-F238E27FC236}">
                <a16:creationId xmlns:a16="http://schemas.microsoft.com/office/drawing/2014/main" id="{681F9FCB-1E38-43E9-8567-6292F4842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Color Fill">
            <a:extLst>
              <a:ext uri="{FF2B5EF4-FFF2-40B4-BE49-F238E27FC236}">
                <a16:creationId xmlns:a16="http://schemas.microsoft.com/office/drawing/2014/main" id="{774C59F6-927E-4017-B42A-7B08AAE14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2" name="Texture">
            <a:extLst>
              <a:ext uri="{FF2B5EF4-FFF2-40B4-BE49-F238E27FC236}">
                <a16:creationId xmlns:a16="http://schemas.microsoft.com/office/drawing/2014/main" id="{6ECF82C0-05FE-4A82-B7AC-32C94138E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42B237-153F-F02C-DA30-BFEBDCD658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b="1328"/>
          <a:stretch/>
        </p:blipFill>
        <p:spPr>
          <a:xfrm>
            <a:off x="457201" y="602379"/>
            <a:ext cx="11234056" cy="5653241"/>
          </a:xfrm>
          <a:prstGeom prst="rect">
            <a:avLst/>
          </a:prstGeom>
        </p:spPr>
      </p:pic>
      <p:sp>
        <p:nvSpPr>
          <p:cNvPr id="6" name="Google Shape;264;p10">
            <a:extLst>
              <a:ext uri="{FF2B5EF4-FFF2-40B4-BE49-F238E27FC236}">
                <a16:creationId xmlns:a16="http://schemas.microsoft.com/office/drawing/2014/main" id="{ADCE3E33-787C-8088-8CB7-17EF9EEAEF0B}"/>
              </a:ext>
            </a:extLst>
          </p:cNvPr>
          <p:cNvSpPr txBox="1"/>
          <p:nvPr/>
        </p:nvSpPr>
        <p:spPr>
          <a:xfrm>
            <a:off x="4562475" y="6387375"/>
            <a:ext cx="753922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reference :</a:t>
            </a:r>
            <a:r>
              <a:rPr lang="en-US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 </a:t>
            </a:r>
            <a:r>
              <a:rPr lang="en-US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https://wiki.nps.edu/pages/viewpage.action?pageId=1157791916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8763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1450ED-E052-377F-9B2F-22BDC6EC5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713" y="0"/>
            <a:ext cx="10548574" cy="6858000"/>
          </a:xfrm>
          <a:prstGeom prst="rect">
            <a:avLst/>
          </a:prstGeom>
        </p:spPr>
      </p:pic>
      <p:sp>
        <p:nvSpPr>
          <p:cNvPr id="6" name="Google Shape;271;g19984ad7bc4_0_14">
            <a:extLst>
              <a:ext uri="{FF2B5EF4-FFF2-40B4-BE49-F238E27FC236}">
                <a16:creationId xmlns:a16="http://schemas.microsoft.com/office/drawing/2014/main" id="{1C56FBCD-123C-070F-C92D-9706915F6D9F}"/>
              </a:ext>
            </a:extLst>
          </p:cNvPr>
          <p:cNvSpPr txBox="1"/>
          <p:nvPr/>
        </p:nvSpPr>
        <p:spPr>
          <a:xfrm>
            <a:off x="5406799" y="5791050"/>
            <a:ext cx="5689825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reference :</a:t>
            </a:r>
            <a:r>
              <a:rPr lang="en-US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 </a:t>
            </a:r>
            <a:r>
              <a:rPr lang="en-US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http://akihikoy.net/notes/?text%2FROS%2FMinOverview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1967371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VTI">
  <a:themeElements>
    <a:clrScheme name="AnalogousFromRegularSeedRightStep">
      <a:dk1>
        <a:srgbClr val="000000"/>
      </a:dk1>
      <a:lt1>
        <a:srgbClr val="FFFFFF"/>
      </a:lt1>
      <a:dk2>
        <a:srgbClr val="2E1B30"/>
      </a:dk2>
      <a:lt2>
        <a:srgbClr val="F3F0F0"/>
      </a:lt2>
      <a:accent1>
        <a:srgbClr val="45AFAD"/>
      </a:accent1>
      <a:accent2>
        <a:srgbClr val="3B82B1"/>
      </a:accent2>
      <a:accent3>
        <a:srgbClr val="4D63C3"/>
      </a:accent3>
      <a:accent4>
        <a:srgbClr val="593EB3"/>
      </a:accent4>
      <a:accent5>
        <a:srgbClr val="994DC3"/>
      </a:accent5>
      <a:accent6>
        <a:srgbClr val="B13BAA"/>
      </a:accent6>
      <a:hlink>
        <a:srgbClr val="BF3F42"/>
      </a:hlink>
      <a:folHlink>
        <a:srgbClr val="7F7F7F"/>
      </a:folHlink>
    </a:clrScheme>
    <a:fontScheme name="Tropic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opicVTI" id="{DE8751F2-0439-4D1D-A674-AFC241C9701D}" vid="{C41D9140-98E0-4A26-97C4-97FDCB8D6E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1173</TotalTime>
  <Words>584</Words>
  <Application>Microsoft Office PowerPoint</Application>
  <PresentationFormat>Widescreen</PresentationFormat>
  <Paragraphs>136</Paragraphs>
  <Slides>24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Gill Sans Nova</vt:lpstr>
      <vt:lpstr>Times New Roman</vt:lpstr>
      <vt:lpstr>titillium-web</vt:lpstr>
      <vt:lpstr>TropicVTI</vt:lpstr>
      <vt:lpstr>Final Report                          Guide Robot</vt:lpstr>
      <vt:lpstr>Contents</vt:lpstr>
      <vt:lpstr>Introduction</vt:lpstr>
      <vt:lpstr>Hardware Architecture</vt:lpstr>
      <vt:lpstr>System  Structure  Overview</vt:lpstr>
      <vt:lpstr>Project Objective / Proposal</vt:lpstr>
      <vt:lpstr>Approach to the project</vt:lpstr>
      <vt:lpstr>PowerPoint Presentation</vt:lpstr>
      <vt:lpstr>PowerPoint Presentation</vt:lpstr>
      <vt:lpstr>PowerPoint Presentation</vt:lpstr>
      <vt:lpstr>Utilizing LDS</vt:lpstr>
      <vt:lpstr>Utilizing LDS</vt:lpstr>
      <vt:lpstr>Flow-chart of obstacle detection by Lidar sensor </vt:lpstr>
      <vt:lpstr>Proposed Traffic Light System Architecture</vt:lpstr>
      <vt:lpstr>traffic sign detection architecture </vt:lpstr>
      <vt:lpstr>Procedure</vt:lpstr>
      <vt:lpstr>Errors </vt:lpstr>
      <vt:lpstr>Errors </vt:lpstr>
      <vt:lpstr>Errors </vt:lpstr>
      <vt:lpstr>Errors </vt:lpstr>
      <vt:lpstr> Experimental setup of PC  </vt:lpstr>
      <vt:lpstr> Experimental setup of turtlebot3  </vt:lpstr>
      <vt:lpstr>Project implementation 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Report Smart Robot</dc:title>
  <dc:creator>akash ghimire</dc:creator>
  <cp:lastModifiedBy>akash ghimire</cp:lastModifiedBy>
  <cp:revision>5</cp:revision>
  <dcterms:created xsi:type="dcterms:W3CDTF">2022-12-04T11:07:07Z</dcterms:created>
  <dcterms:modified xsi:type="dcterms:W3CDTF">2022-12-05T06:40:26Z</dcterms:modified>
</cp:coreProperties>
</file>